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6" r:id="rId8"/>
    <p:sldId id="263" r:id="rId9"/>
    <p:sldId id="267" r:id="rId10"/>
    <p:sldId id="268" r:id="rId11"/>
    <p:sldId id="269" r:id="rId12"/>
    <p:sldId id="270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6" autoAdjust="0"/>
  </p:normalViewPr>
  <p:slideViewPr>
    <p:cSldViewPr>
      <p:cViewPr varScale="1">
        <p:scale>
          <a:sx n="90" d="100"/>
          <a:sy n="90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65C1-71E6-47B1-BB0F-2BA535995B3A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D4DB-5316-4664-B187-68FE30BF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23CC-4312-4AB0-A310-3B3E7B2F7BD4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DA3-B975-4FC6-9989-00C585035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757C-E14C-416A-86BD-0F1387FFF9E3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136B-8137-4AED-89D9-98F5C14F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22BB-1991-4C69-9E0D-E1F6813824BB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DB35-DE0B-4221-AC9B-4682F661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F886-8B58-4CAD-B1FC-AAE477DEE9AA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AAB4-269E-4BE3-AE16-04F5E23A8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91B-80B2-4E33-A8A2-EEC1587DAA96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D533-B0F1-4264-998B-AE87C7B8E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E309-2312-4220-ADED-48A06D6E3722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5A6E-BC46-4145-811B-29CE0167A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FA92-36EE-4956-83AB-C67C823ED654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F123-5C7F-4DDD-8DCE-E799825A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E69E-AA97-4ADA-81FA-2FD3762D96A0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7A45-D837-4EB0-B4CD-373F4947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0A81-1DBA-45D6-910E-B0EF03CE6212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05D1-A308-4FA9-AD01-CE0F00387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01FC-0E1C-4B0B-A5D4-AD363C2DF329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B07D-A44A-4C1E-A8BD-63A2BEB8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A9265B-12E1-42A1-867F-873526D1AB8B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201BB6-D6FA-4044-8686-8960148A9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6" descr="casa_compo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36"/>
          </a:xfrm>
          <a:prstGeom prst="rect">
            <a:avLst/>
          </a:prstGeom>
          <a:noFill/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-32702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Cosmic Explosions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Creating the elements of life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447800" y="561657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Avishay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Gal-Yam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Department of Particle Physics and Astrophysics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Weizmann Institute of Science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The origin of titanium</a:t>
            </a:r>
            <a:r>
              <a:rPr lang="he-IL" sz="32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he-IL" sz="32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</a:rPr>
              <a:t>Perets</a:t>
            </a:r>
            <a:r>
              <a:rPr lang="en-US" sz="1400" dirty="0" smtClean="0">
                <a:solidFill>
                  <a:srgbClr val="FFFF00"/>
                </a:solidFill>
              </a:rPr>
              <a:t> et al. </a:t>
            </a:r>
            <a:r>
              <a:rPr lang="en-US" sz="1400" dirty="0" smtClean="0">
                <a:solidFill>
                  <a:srgbClr val="FFFF00"/>
                </a:solidFill>
              </a:rPr>
              <a:t>2010, </a:t>
            </a:r>
            <a:r>
              <a:rPr lang="en-US" sz="1400" dirty="0" smtClean="0">
                <a:solidFill>
                  <a:srgbClr val="FFFF00"/>
                </a:solidFill>
              </a:rPr>
              <a:t>Nature)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2775" y="1698625"/>
            <a:ext cx="3959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Measured elemental abundances in stars show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a systematic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titanium excess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611188" y="2971800"/>
            <a:ext cx="41132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models are based only on element yields from known supernova types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 rtl="1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611188" y="4343400"/>
            <a:ext cx="3808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</a:t>
            </a:r>
            <a:r>
              <a:rPr lang="en-US" sz="2400" dirty="0" smtClean="0">
                <a:solidFill>
                  <a:schemeClr val="bg1"/>
                </a:solidFill>
              </a:rPr>
              <a:t> new type of explosion we discovered may well explain most of the titanium in nature (and also some of the calcium)</a:t>
            </a:r>
          </a:p>
        </p:txBody>
      </p:sp>
      <p:pic>
        <p:nvPicPr>
          <p:cNvPr id="19462" name="Picture 10" descr="Titanium-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525588"/>
            <a:ext cx="3713163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6088063" y="6138863"/>
            <a:ext cx="12987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he-IL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→ more iron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 flipV="1">
            <a:off x="7092950" y="5589588"/>
            <a:ext cx="503238" cy="36036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6393720" y="5756275"/>
            <a:ext cx="6992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cs typeface="Times New Roman" pitchFamily="18" charset="0"/>
              </a:rPr>
              <a:t>model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04" y="1188624"/>
            <a:ext cx="7401392" cy="560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2" grpId="0" autoUpdateAnimBg="0"/>
      <p:bldP spid="26010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algn="ctr" rtl="1"/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What about calcium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6088063" y="6138863"/>
            <a:ext cx="1728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he-IL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→</a:t>
            </a:r>
            <a:r>
              <a:rPr lang="he-IL">
                <a:cs typeface="Times New Roman" pitchFamily="18" charset="0"/>
              </a:rPr>
              <a:t>כמות הברזל בכוכב</a:t>
            </a:r>
            <a:endParaRPr lang="en-US">
              <a:cs typeface="Times New Roman" pitchFamily="18" charset="0"/>
            </a:endParaRP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 rot="-5400000">
            <a:off x="4475162" y="5326063"/>
            <a:ext cx="96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he-IL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→</a:t>
            </a:r>
            <a:r>
              <a:rPr lang="he-IL">
                <a:cs typeface="Times New Roman" pitchFamily="18" charset="0"/>
              </a:rPr>
              <a:t>טיטניום</a:t>
            </a:r>
            <a:endParaRPr lang="en-US">
              <a:cs typeface="Times New Roman" pitchFamily="18" charset="0"/>
            </a:endParaRP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 rot="-5400000">
            <a:off x="4486275" y="1854200"/>
            <a:ext cx="93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he-IL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→</a:t>
            </a:r>
            <a:r>
              <a:rPr lang="he-IL">
                <a:cs typeface="Times New Roman" pitchFamily="18" charset="0"/>
              </a:rPr>
              <a:t>מגנזיום</a:t>
            </a:r>
            <a:endParaRPr lang="en-US">
              <a:cs typeface="Times New Roman" pitchFamily="18" charset="0"/>
            </a:endParaRPr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 flipV="1">
            <a:off x="7092950" y="5589588"/>
            <a:ext cx="503238" cy="36036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6588125" y="5756275"/>
            <a:ext cx="512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he-IL">
                <a:cs typeface="Times New Roman" pitchFamily="18" charset="0"/>
              </a:rPr>
              <a:t>מודל</a:t>
            </a:r>
            <a:endParaRPr lang="en-US"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5024" y="1141147"/>
            <a:ext cx="7124927" cy="5583135"/>
            <a:chOff x="920529" y="1185408"/>
            <a:chExt cx="7124927" cy="55831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29" y="1185408"/>
              <a:ext cx="7124927" cy="554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79706" y="6399211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 </a:t>
              </a:r>
              <a:r>
                <a:rPr lang="en-US" dirty="0" err="1" smtClean="0"/>
                <a:t>Plaa</a:t>
              </a:r>
              <a:r>
                <a:rPr lang="en-US" dirty="0" smtClean="0"/>
                <a:t> et al. 2012</a:t>
              </a:r>
              <a:endParaRPr lang="en-US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1147"/>
            <a:ext cx="7395223" cy="55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69" y="1254887"/>
            <a:ext cx="7181083" cy="55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Moon-W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-228600"/>
            <a:ext cx="7772400" cy="1143000"/>
          </a:xfrm>
        </p:spPr>
        <p:txBody>
          <a:bodyPr/>
          <a:lstStyle/>
          <a:p>
            <a:pPr algn="ctr" rtl="1"/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Conclusions</a:t>
            </a:r>
            <a:endParaRPr lang="en-US" sz="14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3988" y="914400"/>
            <a:ext cx="41132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Cosmic explosions explain the origin of the elements, including the building blocks of life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7788" y="2895600"/>
            <a:ext cx="4113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This is not a solved problem!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7788" y="3959869"/>
            <a:ext cx="41132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rtl="1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New studies illuminate the history of element formation (starting shortly after the big bang) as well as origin of specific elements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Moon-W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-1676400" y="0"/>
            <a:ext cx="7848600" cy="2362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era of discoveries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Thanks! </a:t>
            </a:r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5" descr="20060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7150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wise_observator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715000"/>
            <a:ext cx="10668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kait1_l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5938" y="5715000"/>
            <a:ext cx="52546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p2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9530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hubble-space-telescop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038600"/>
            <a:ext cx="10636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 descr="keckTelescopes-brows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4953000"/>
            <a:ext cx="10668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iloveyounonetheless.files.wordpress.com/2010/07/e4ba7dee-fe33-4118-bbe6-5a3d7b9342d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9144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  <a:blipFill dpi="0" rotWithShape="1">
            <a:blip r:embed="rId3" cstate="print">
              <a:alphaModFix amt="37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Primordial Gas Clouds to Planets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600200"/>
            <a:ext cx="1676400" cy="1078522"/>
            <a:chOff x="304800" y="3200400"/>
            <a:chExt cx="1676400" cy="1078522"/>
          </a:xfrm>
        </p:grpSpPr>
        <p:pic>
          <p:nvPicPr>
            <p:cNvPr id="5127" name="Picture 7" descr="http://t3.gstatic.com/images?q=tbn:ANd9GcStEKLxejIn2gwZPn4dEv_Z1FzlaNtRH4DPSnOsmWyGjI3bTY6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1" y="3200400"/>
              <a:ext cx="1600199" cy="107852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04800" y="3962400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The big bang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1371600"/>
            <a:ext cx="2319338" cy="4038600"/>
            <a:chOff x="762000" y="3276600"/>
            <a:chExt cx="2319338" cy="4038600"/>
          </a:xfrm>
        </p:grpSpPr>
        <p:sp>
          <p:nvSpPr>
            <p:cNvPr id="13" name="Arc 12"/>
            <p:cNvSpPr/>
            <p:nvPr/>
          </p:nvSpPr>
          <p:spPr>
            <a:xfrm flipH="1" flipV="1">
              <a:off x="762000" y="3276600"/>
              <a:ext cx="1371600" cy="2819400"/>
            </a:xfrm>
            <a:prstGeom prst="arc">
              <a:avLst/>
            </a:prstGeom>
            <a:ln w="50800">
              <a:solidFill>
                <a:srgbClr val="FFFF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8" descr="S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5791200"/>
              <a:ext cx="1481138" cy="148113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580932" y="6791980"/>
              <a:ext cx="14670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First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generation stars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953000"/>
            <a:ext cx="3160987" cy="1741487"/>
            <a:chOff x="2133600" y="4953000"/>
            <a:chExt cx="3160987" cy="1741487"/>
          </a:xfrm>
        </p:grpSpPr>
        <p:sp>
          <p:nvSpPr>
            <p:cNvPr id="18" name="Arc 17"/>
            <p:cNvSpPr/>
            <p:nvPr/>
          </p:nvSpPr>
          <p:spPr>
            <a:xfrm flipH="1" flipV="1">
              <a:off x="2133600" y="4953000"/>
              <a:ext cx="2819400" cy="1143000"/>
            </a:xfrm>
            <a:prstGeom prst="arc">
              <a:avLst/>
            </a:prstGeom>
            <a:ln w="50800">
              <a:solidFill>
                <a:srgbClr val="FFFF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57600" y="5257800"/>
              <a:ext cx="1636987" cy="1436687"/>
              <a:chOff x="3657600" y="5257800"/>
              <a:chExt cx="1636987" cy="1436687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459" r="13083"/>
              <a:stretch>
                <a:fillRect/>
              </a:stretch>
            </p:blipFill>
            <p:spPr>
              <a:xfrm>
                <a:off x="3728170" y="5334000"/>
                <a:ext cx="1453430" cy="1360487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657600" y="5257800"/>
                <a:ext cx="1636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E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lement formation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114800" y="3886200"/>
            <a:ext cx="3915984" cy="2286000"/>
            <a:chOff x="4114800" y="3886200"/>
            <a:chExt cx="3915984" cy="2286000"/>
          </a:xfrm>
        </p:grpSpPr>
        <p:pic>
          <p:nvPicPr>
            <p:cNvPr id="5129" name="Picture 9" descr="http://t2.gstatic.com/images?q=tbn:ANd9GcTRxESTZ_5Zor8qREdHVWXUiaBxrR4Jmqck4PFx0N92u50VVjhsbg&amp;t=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8400" y="3962400"/>
              <a:ext cx="1782384" cy="1371600"/>
            </a:xfrm>
            <a:prstGeom prst="rect">
              <a:avLst/>
            </a:prstGeom>
            <a:noFill/>
          </p:spPr>
        </p:pic>
        <p:sp>
          <p:nvSpPr>
            <p:cNvPr id="22" name="Arc 21"/>
            <p:cNvSpPr/>
            <p:nvPr/>
          </p:nvSpPr>
          <p:spPr>
            <a:xfrm rot="-5400000" flipH="1" flipV="1">
              <a:off x="4762500" y="4152900"/>
              <a:ext cx="1371600" cy="2667000"/>
            </a:xfrm>
            <a:prstGeom prst="arc">
              <a:avLst/>
            </a:prstGeom>
            <a:ln w="50800">
              <a:solidFill>
                <a:srgbClr val="FFFF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76969" y="3886200"/>
              <a:ext cx="1736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Second generation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stars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39000" y="1371600"/>
            <a:ext cx="1724501" cy="3352800"/>
            <a:chOff x="7239000" y="1371600"/>
            <a:chExt cx="1724501" cy="3352800"/>
          </a:xfrm>
        </p:grpSpPr>
        <p:pic>
          <p:nvPicPr>
            <p:cNvPr id="5131" name="Picture 11" descr="http://www.nasa.gov/images/content/511895main_Kepler-11_IntroShot_ful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9000" y="1600200"/>
              <a:ext cx="1724501" cy="1295400"/>
            </a:xfrm>
            <a:prstGeom prst="rect">
              <a:avLst/>
            </a:prstGeom>
            <a:noFill/>
          </p:spPr>
        </p:pic>
        <p:sp>
          <p:nvSpPr>
            <p:cNvPr id="26" name="Arc 25"/>
            <p:cNvSpPr/>
            <p:nvPr/>
          </p:nvSpPr>
          <p:spPr>
            <a:xfrm rot="-5400000" flipH="1" flipV="1">
              <a:off x="6438900" y="2781300"/>
              <a:ext cx="3352800" cy="533400"/>
            </a:xfrm>
            <a:prstGeom prst="arc">
              <a:avLst/>
            </a:prstGeom>
            <a:ln w="50800">
              <a:solidFill>
                <a:srgbClr val="FFFF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42918" y="2587823"/>
              <a:ext cx="1309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Rocky planets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-1143000" y="0"/>
            <a:ext cx="111252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 of the elements</a:t>
            </a:r>
          </a:p>
        </p:txBody>
      </p:sp>
      <p:pic>
        <p:nvPicPr>
          <p:cNvPr id="6147" name="Picture 4" descr="periodictab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4690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71600" y="1905000"/>
            <a:ext cx="6477000" cy="609600"/>
            <a:chOff x="1371600" y="1905000"/>
            <a:chExt cx="6477000" cy="609600"/>
          </a:xfrm>
        </p:grpSpPr>
        <p:sp>
          <p:nvSpPr>
            <p:cNvPr id="6" name="Rectangle 5"/>
            <p:cNvSpPr/>
            <p:nvPr/>
          </p:nvSpPr>
          <p:spPr>
            <a:xfrm>
              <a:off x="1371600" y="1905000"/>
              <a:ext cx="533400" cy="609600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15200" y="1905000"/>
              <a:ext cx="533400" cy="609600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-990600" y="0"/>
            <a:ext cx="111252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Nuclear fusion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1828800"/>
            <a:ext cx="914400" cy="914400"/>
            <a:chOff x="914400" y="1828800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914400" y="18288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66" name="TextBox 7"/>
            <p:cNvSpPr txBox="1">
              <a:spLocks noChangeArrowheads="1"/>
            </p:cNvSpPr>
            <p:nvPr/>
          </p:nvSpPr>
          <p:spPr bwMode="auto">
            <a:xfrm>
              <a:off x="1143000" y="1981200"/>
              <a:ext cx="609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/>
                <a:t>P</a:t>
              </a:r>
            </a:p>
          </p:txBody>
        </p:sp>
      </p:grpSp>
      <p:grpSp>
        <p:nvGrpSpPr>
          <p:cNvPr id="7172" name="Group 23"/>
          <p:cNvGrpSpPr>
            <a:grpSpLocks/>
          </p:cNvGrpSpPr>
          <p:nvPr/>
        </p:nvGrpSpPr>
        <p:grpSpPr bwMode="auto">
          <a:xfrm>
            <a:off x="609600" y="3886200"/>
            <a:ext cx="1676400" cy="1600200"/>
            <a:chOff x="609600" y="3886200"/>
            <a:chExt cx="1676400" cy="1600200"/>
          </a:xfrm>
        </p:grpSpPr>
        <p:grpSp>
          <p:nvGrpSpPr>
            <p:cNvPr id="7253" name="Group 18"/>
            <p:cNvGrpSpPr>
              <a:grpSpLocks/>
            </p:cNvGrpSpPr>
            <p:nvPr/>
          </p:nvGrpSpPr>
          <p:grpSpPr bwMode="auto">
            <a:xfrm>
              <a:off x="609600" y="4572000"/>
              <a:ext cx="914400" cy="914400"/>
              <a:chOff x="914400" y="1828800"/>
              <a:chExt cx="914400" cy="9144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64" name="TextBox 20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  <p:grpSp>
          <p:nvGrpSpPr>
            <p:cNvPr id="7254" name="Group 9"/>
            <p:cNvGrpSpPr>
              <a:grpSpLocks/>
            </p:cNvGrpSpPr>
            <p:nvPr/>
          </p:nvGrpSpPr>
          <p:grpSpPr bwMode="auto">
            <a:xfrm>
              <a:off x="1295400" y="4572000"/>
              <a:ext cx="914400" cy="914400"/>
              <a:chOff x="914400" y="1828800"/>
              <a:chExt cx="914400" cy="914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62" name="TextBox 11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P</a:t>
                </a:r>
              </a:p>
            </p:txBody>
          </p:sp>
        </p:grpSp>
        <p:grpSp>
          <p:nvGrpSpPr>
            <p:cNvPr id="7255" name="Group 12"/>
            <p:cNvGrpSpPr>
              <a:grpSpLocks/>
            </p:cNvGrpSpPr>
            <p:nvPr/>
          </p:nvGrpSpPr>
          <p:grpSpPr bwMode="auto">
            <a:xfrm>
              <a:off x="685800" y="3886200"/>
              <a:ext cx="914400" cy="914400"/>
              <a:chOff x="914400" y="1828800"/>
              <a:chExt cx="914400" cy="9144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60" name="TextBox 14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P</a:t>
                </a:r>
              </a:p>
            </p:txBody>
          </p:sp>
        </p:grpSp>
        <p:grpSp>
          <p:nvGrpSpPr>
            <p:cNvPr id="7256" name="Group 15"/>
            <p:cNvGrpSpPr>
              <a:grpSpLocks/>
            </p:cNvGrpSpPr>
            <p:nvPr/>
          </p:nvGrpSpPr>
          <p:grpSpPr bwMode="auto">
            <a:xfrm>
              <a:off x="1371600" y="3962400"/>
              <a:ext cx="914400" cy="914400"/>
              <a:chOff x="914400" y="1828800"/>
              <a:chExt cx="914400" cy="9144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58" name="TextBox 17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67000" y="2057400"/>
            <a:ext cx="118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ydrogen</a:t>
            </a:r>
            <a:endParaRPr lang="en-US" dirty="0"/>
          </a:p>
        </p:txBody>
      </p:sp>
      <p:sp>
        <p:nvSpPr>
          <p:cNvPr id="7174" name="TextBox 22"/>
          <p:cNvSpPr txBox="1">
            <a:spLocks noChangeArrowheads="1"/>
          </p:cNvSpPr>
          <p:nvPr/>
        </p:nvSpPr>
        <p:spPr bwMode="auto">
          <a:xfrm>
            <a:off x="2667000" y="4583113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Helium</a:t>
            </a:r>
            <a:endParaRPr lang="en-US" dirty="0"/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685800" y="1676400"/>
            <a:ext cx="1676400" cy="1600200"/>
            <a:chOff x="609600" y="3886200"/>
            <a:chExt cx="1676400" cy="1600200"/>
          </a:xfrm>
        </p:grpSpPr>
        <p:grpSp>
          <p:nvGrpSpPr>
            <p:cNvPr id="7241" name="Group 18"/>
            <p:cNvGrpSpPr>
              <a:grpSpLocks/>
            </p:cNvGrpSpPr>
            <p:nvPr/>
          </p:nvGrpSpPr>
          <p:grpSpPr bwMode="auto">
            <a:xfrm>
              <a:off x="609600" y="4572000"/>
              <a:ext cx="914400" cy="914400"/>
              <a:chOff x="914400" y="1828800"/>
              <a:chExt cx="914400" cy="9144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52" name="TextBox 36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  <p:grpSp>
          <p:nvGrpSpPr>
            <p:cNvPr id="7242" name="Group 9"/>
            <p:cNvGrpSpPr>
              <a:grpSpLocks/>
            </p:cNvGrpSpPr>
            <p:nvPr/>
          </p:nvGrpSpPr>
          <p:grpSpPr bwMode="auto">
            <a:xfrm>
              <a:off x="1295400" y="4572000"/>
              <a:ext cx="914400" cy="914400"/>
              <a:chOff x="914400" y="1828800"/>
              <a:chExt cx="914400" cy="9144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50" name="TextBox 34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P</a:t>
                </a:r>
              </a:p>
            </p:txBody>
          </p:sp>
        </p:grpSp>
        <p:grpSp>
          <p:nvGrpSpPr>
            <p:cNvPr id="7243" name="Group 12"/>
            <p:cNvGrpSpPr>
              <a:grpSpLocks/>
            </p:cNvGrpSpPr>
            <p:nvPr/>
          </p:nvGrpSpPr>
          <p:grpSpPr bwMode="auto">
            <a:xfrm>
              <a:off x="685800" y="3886200"/>
              <a:ext cx="914400" cy="914400"/>
              <a:chOff x="914400" y="1828800"/>
              <a:chExt cx="914400" cy="9144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48" name="TextBox 32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P</a:t>
                </a:r>
              </a:p>
            </p:txBody>
          </p:sp>
        </p:grpSp>
        <p:grpSp>
          <p:nvGrpSpPr>
            <p:cNvPr id="7244" name="Group 15"/>
            <p:cNvGrpSpPr>
              <a:grpSpLocks/>
            </p:cNvGrpSpPr>
            <p:nvPr/>
          </p:nvGrpSpPr>
          <p:grpSpPr bwMode="auto">
            <a:xfrm>
              <a:off x="1371600" y="3962400"/>
              <a:ext cx="914400" cy="914400"/>
              <a:chOff x="914400" y="1828800"/>
              <a:chExt cx="914400" cy="9144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46" name="TextBox 30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</p:grpSp>
      <p:grpSp>
        <p:nvGrpSpPr>
          <p:cNvPr id="25" name="Group 37"/>
          <p:cNvGrpSpPr>
            <a:grpSpLocks/>
          </p:cNvGrpSpPr>
          <p:nvPr/>
        </p:nvGrpSpPr>
        <p:grpSpPr bwMode="auto">
          <a:xfrm>
            <a:off x="7162800" y="4953000"/>
            <a:ext cx="1676400" cy="1600200"/>
            <a:chOff x="609600" y="3886200"/>
            <a:chExt cx="1676400" cy="1600200"/>
          </a:xfrm>
        </p:grpSpPr>
        <p:grpSp>
          <p:nvGrpSpPr>
            <p:cNvPr id="7229" name="Group 18"/>
            <p:cNvGrpSpPr>
              <a:grpSpLocks/>
            </p:cNvGrpSpPr>
            <p:nvPr/>
          </p:nvGrpSpPr>
          <p:grpSpPr bwMode="auto">
            <a:xfrm>
              <a:off x="609600" y="4572000"/>
              <a:ext cx="914400" cy="914400"/>
              <a:chOff x="914400" y="1828800"/>
              <a:chExt cx="914400" cy="9144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40" name="TextBox 49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  <p:grpSp>
          <p:nvGrpSpPr>
            <p:cNvPr id="7230" name="Group 9"/>
            <p:cNvGrpSpPr>
              <a:grpSpLocks/>
            </p:cNvGrpSpPr>
            <p:nvPr/>
          </p:nvGrpSpPr>
          <p:grpSpPr bwMode="auto">
            <a:xfrm>
              <a:off x="1295400" y="4572000"/>
              <a:ext cx="914400" cy="914400"/>
              <a:chOff x="914400" y="1828800"/>
              <a:chExt cx="914400" cy="9144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38" name="TextBox 47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P</a:t>
                </a:r>
              </a:p>
            </p:txBody>
          </p:sp>
        </p:grpSp>
        <p:grpSp>
          <p:nvGrpSpPr>
            <p:cNvPr id="7231" name="Group 12"/>
            <p:cNvGrpSpPr>
              <a:grpSpLocks/>
            </p:cNvGrpSpPr>
            <p:nvPr/>
          </p:nvGrpSpPr>
          <p:grpSpPr bwMode="auto">
            <a:xfrm>
              <a:off x="685800" y="3886200"/>
              <a:ext cx="914400" cy="914400"/>
              <a:chOff x="914400" y="1828800"/>
              <a:chExt cx="914400" cy="9144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36" name="TextBox 45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P</a:t>
                </a:r>
              </a:p>
            </p:txBody>
          </p:sp>
        </p:grpSp>
        <p:grpSp>
          <p:nvGrpSpPr>
            <p:cNvPr id="7232" name="Group 15"/>
            <p:cNvGrpSpPr>
              <a:grpSpLocks/>
            </p:cNvGrpSpPr>
            <p:nvPr/>
          </p:nvGrpSpPr>
          <p:grpSpPr bwMode="auto">
            <a:xfrm>
              <a:off x="1371600" y="3962400"/>
              <a:ext cx="914400" cy="914400"/>
              <a:chOff x="914400" y="1828800"/>
              <a:chExt cx="914400" cy="9144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34" name="TextBox 43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</p:grpSp>
      <p:grpSp>
        <p:nvGrpSpPr>
          <p:cNvPr id="7168" name="Group 50"/>
          <p:cNvGrpSpPr>
            <a:grpSpLocks/>
          </p:cNvGrpSpPr>
          <p:nvPr/>
        </p:nvGrpSpPr>
        <p:grpSpPr bwMode="auto">
          <a:xfrm>
            <a:off x="609600" y="3886200"/>
            <a:ext cx="1676400" cy="1600200"/>
            <a:chOff x="609600" y="3886200"/>
            <a:chExt cx="1676400" cy="1600200"/>
          </a:xfrm>
        </p:grpSpPr>
        <p:grpSp>
          <p:nvGrpSpPr>
            <p:cNvPr id="7217" name="Group 18"/>
            <p:cNvGrpSpPr>
              <a:grpSpLocks/>
            </p:cNvGrpSpPr>
            <p:nvPr/>
          </p:nvGrpSpPr>
          <p:grpSpPr bwMode="auto">
            <a:xfrm>
              <a:off x="609600" y="4572000"/>
              <a:ext cx="914400" cy="914400"/>
              <a:chOff x="914400" y="1828800"/>
              <a:chExt cx="914400" cy="91440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28" name="TextBox 62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  <p:grpSp>
          <p:nvGrpSpPr>
            <p:cNvPr id="7218" name="Group 9"/>
            <p:cNvGrpSpPr>
              <a:grpSpLocks/>
            </p:cNvGrpSpPr>
            <p:nvPr/>
          </p:nvGrpSpPr>
          <p:grpSpPr bwMode="auto">
            <a:xfrm>
              <a:off x="1295400" y="4572000"/>
              <a:ext cx="914400" cy="914400"/>
              <a:chOff x="914400" y="1828800"/>
              <a:chExt cx="914400" cy="9144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26" name="TextBox 60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P</a:t>
                </a:r>
              </a:p>
            </p:txBody>
          </p:sp>
        </p:grpSp>
        <p:grpSp>
          <p:nvGrpSpPr>
            <p:cNvPr id="7219" name="Group 12"/>
            <p:cNvGrpSpPr>
              <a:grpSpLocks/>
            </p:cNvGrpSpPr>
            <p:nvPr/>
          </p:nvGrpSpPr>
          <p:grpSpPr bwMode="auto">
            <a:xfrm>
              <a:off x="685800" y="3886200"/>
              <a:ext cx="914400" cy="914400"/>
              <a:chOff x="914400" y="1828800"/>
              <a:chExt cx="914400" cy="9144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24" name="TextBox 58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P</a:t>
                </a:r>
              </a:p>
            </p:txBody>
          </p:sp>
        </p:grpSp>
        <p:grpSp>
          <p:nvGrpSpPr>
            <p:cNvPr id="7220" name="Group 15"/>
            <p:cNvGrpSpPr>
              <a:grpSpLocks/>
            </p:cNvGrpSpPr>
            <p:nvPr/>
          </p:nvGrpSpPr>
          <p:grpSpPr bwMode="auto">
            <a:xfrm>
              <a:off x="1371600" y="3962400"/>
              <a:ext cx="914400" cy="914400"/>
              <a:chOff x="914400" y="1828800"/>
              <a:chExt cx="914400" cy="914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22" name="TextBox 56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5486400" y="1447800"/>
            <a:ext cx="2667000" cy="2590800"/>
            <a:chOff x="5257800" y="3352800"/>
            <a:chExt cx="2667000" cy="2590800"/>
          </a:xfrm>
        </p:grpSpPr>
        <p:grpSp>
          <p:nvGrpSpPr>
            <p:cNvPr id="7180" name="Group 15"/>
            <p:cNvGrpSpPr>
              <a:grpSpLocks/>
            </p:cNvGrpSpPr>
            <p:nvPr/>
          </p:nvGrpSpPr>
          <p:grpSpPr bwMode="auto">
            <a:xfrm>
              <a:off x="5486400" y="3733800"/>
              <a:ext cx="914400" cy="914400"/>
              <a:chOff x="914400" y="1828800"/>
              <a:chExt cx="914400" cy="9144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914400" y="1828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16" name="TextBox 87"/>
              <p:cNvSpPr txBox="1">
                <a:spLocks noChangeArrowheads="1"/>
              </p:cNvSpPr>
              <p:nvPr/>
            </p:nvSpPr>
            <p:spPr bwMode="auto">
              <a:xfrm>
                <a:off x="1143000" y="1981200"/>
                <a:ext cx="6096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N</a:t>
                </a:r>
              </a:p>
            </p:txBody>
          </p:sp>
        </p:grpSp>
        <p:grpSp>
          <p:nvGrpSpPr>
            <p:cNvPr id="7181" name="Group 100"/>
            <p:cNvGrpSpPr>
              <a:grpSpLocks/>
            </p:cNvGrpSpPr>
            <p:nvPr/>
          </p:nvGrpSpPr>
          <p:grpSpPr bwMode="auto">
            <a:xfrm>
              <a:off x="5257800" y="3352800"/>
              <a:ext cx="2667000" cy="2590800"/>
              <a:chOff x="2514600" y="4267200"/>
              <a:chExt cx="2667000" cy="2590800"/>
            </a:xfrm>
          </p:grpSpPr>
          <p:grpSp>
            <p:nvGrpSpPr>
              <p:cNvPr id="7182" name="Group 15"/>
              <p:cNvGrpSpPr>
                <a:grpSpLocks/>
              </p:cNvGrpSpPr>
              <p:nvPr/>
            </p:nvGrpSpPr>
            <p:grpSpPr bwMode="auto">
              <a:xfrm>
                <a:off x="3733800" y="4953000"/>
                <a:ext cx="914400" cy="914400"/>
                <a:chOff x="914400" y="1828800"/>
                <a:chExt cx="914400" cy="91440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14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N</a:t>
                  </a:r>
                </a:p>
              </p:txBody>
            </p:sp>
          </p:grpSp>
          <p:grpSp>
            <p:nvGrpSpPr>
              <p:cNvPr id="7183" name="Group 9"/>
              <p:cNvGrpSpPr>
                <a:grpSpLocks/>
              </p:cNvGrpSpPr>
              <p:nvPr/>
            </p:nvGrpSpPr>
            <p:grpSpPr bwMode="auto">
              <a:xfrm>
                <a:off x="3048000" y="4343400"/>
                <a:ext cx="914400" cy="914400"/>
                <a:chOff x="914400" y="1828800"/>
                <a:chExt cx="914400" cy="914400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12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P</a:t>
                  </a:r>
                </a:p>
              </p:txBody>
            </p:sp>
          </p:grpSp>
          <p:grpSp>
            <p:nvGrpSpPr>
              <p:cNvPr id="7184" name="Group 12"/>
              <p:cNvGrpSpPr>
                <a:grpSpLocks/>
              </p:cNvGrpSpPr>
              <p:nvPr/>
            </p:nvGrpSpPr>
            <p:grpSpPr bwMode="auto">
              <a:xfrm>
                <a:off x="2514600" y="4953000"/>
                <a:ext cx="914400" cy="914400"/>
                <a:chOff x="914400" y="1828800"/>
                <a:chExt cx="914400" cy="914400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10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P</a:t>
                  </a:r>
                </a:p>
              </p:txBody>
            </p:sp>
          </p:grpSp>
          <p:grpSp>
            <p:nvGrpSpPr>
              <p:cNvPr id="7185" name="Group 18"/>
              <p:cNvGrpSpPr>
                <a:grpSpLocks/>
              </p:cNvGrpSpPr>
              <p:nvPr/>
            </p:nvGrpSpPr>
            <p:grpSpPr bwMode="auto">
              <a:xfrm>
                <a:off x="2590800" y="5334000"/>
                <a:ext cx="914400" cy="914400"/>
                <a:chOff x="914400" y="1828800"/>
                <a:chExt cx="914400" cy="914400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08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N</a:t>
                  </a:r>
                </a:p>
              </p:txBody>
            </p:sp>
          </p:grpSp>
          <p:grpSp>
            <p:nvGrpSpPr>
              <p:cNvPr id="7186" name="Group 9"/>
              <p:cNvGrpSpPr>
                <a:grpSpLocks/>
              </p:cNvGrpSpPr>
              <p:nvPr/>
            </p:nvGrpSpPr>
            <p:grpSpPr bwMode="auto">
              <a:xfrm>
                <a:off x="3276600" y="5105400"/>
                <a:ext cx="914400" cy="914400"/>
                <a:chOff x="914400" y="1828800"/>
                <a:chExt cx="914400" cy="914400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06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P</a:t>
                  </a:r>
                </a:p>
              </p:txBody>
            </p:sp>
          </p:grpSp>
          <p:grpSp>
            <p:nvGrpSpPr>
              <p:cNvPr id="7187" name="Group 12"/>
              <p:cNvGrpSpPr>
                <a:grpSpLocks/>
              </p:cNvGrpSpPr>
              <p:nvPr/>
            </p:nvGrpSpPr>
            <p:grpSpPr bwMode="auto">
              <a:xfrm>
                <a:off x="2895600" y="5638800"/>
                <a:ext cx="914400" cy="914400"/>
                <a:chOff x="914400" y="1828800"/>
                <a:chExt cx="914400" cy="9144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04" name="TextBox 84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P</a:t>
                  </a:r>
                </a:p>
              </p:txBody>
            </p:sp>
          </p:grpSp>
          <p:grpSp>
            <p:nvGrpSpPr>
              <p:cNvPr id="7188" name="Group 18"/>
              <p:cNvGrpSpPr>
                <a:grpSpLocks/>
              </p:cNvGrpSpPr>
              <p:nvPr/>
            </p:nvGrpSpPr>
            <p:grpSpPr bwMode="auto">
              <a:xfrm>
                <a:off x="3352800" y="5943600"/>
                <a:ext cx="914400" cy="914400"/>
                <a:chOff x="914400" y="1828800"/>
                <a:chExt cx="914400" cy="914400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02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N</a:t>
                  </a:r>
                </a:p>
              </p:txBody>
            </p:sp>
          </p:grpSp>
          <p:grpSp>
            <p:nvGrpSpPr>
              <p:cNvPr id="7189" name="Group 9"/>
              <p:cNvGrpSpPr>
                <a:grpSpLocks/>
              </p:cNvGrpSpPr>
              <p:nvPr/>
            </p:nvGrpSpPr>
            <p:grpSpPr bwMode="auto">
              <a:xfrm>
                <a:off x="3886200" y="5715000"/>
                <a:ext cx="914400" cy="914400"/>
                <a:chOff x="914400" y="1828800"/>
                <a:chExt cx="914400" cy="914400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00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P</a:t>
                  </a:r>
                </a:p>
              </p:txBody>
            </p:sp>
          </p:grpSp>
          <p:grpSp>
            <p:nvGrpSpPr>
              <p:cNvPr id="7190" name="Group 12"/>
              <p:cNvGrpSpPr>
                <a:grpSpLocks/>
              </p:cNvGrpSpPr>
              <p:nvPr/>
            </p:nvGrpSpPr>
            <p:grpSpPr bwMode="auto">
              <a:xfrm>
                <a:off x="4038600" y="4572000"/>
                <a:ext cx="914400" cy="914400"/>
                <a:chOff x="914400" y="1828800"/>
                <a:chExt cx="914400" cy="91440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98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P</a:t>
                  </a:r>
                </a:p>
              </p:txBody>
            </p:sp>
          </p:grpSp>
          <p:grpSp>
            <p:nvGrpSpPr>
              <p:cNvPr id="7191" name="Group 15"/>
              <p:cNvGrpSpPr>
                <a:grpSpLocks/>
              </p:cNvGrpSpPr>
              <p:nvPr/>
            </p:nvGrpSpPr>
            <p:grpSpPr bwMode="auto">
              <a:xfrm>
                <a:off x="4267200" y="5257800"/>
                <a:ext cx="914400" cy="914400"/>
                <a:chOff x="914400" y="1828800"/>
                <a:chExt cx="914400" cy="91440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96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N</a:t>
                  </a:r>
                </a:p>
              </p:txBody>
            </p:sp>
          </p:grpSp>
          <p:grpSp>
            <p:nvGrpSpPr>
              <p:cNvPr id="7192" name="Group 18"/>
              <p:cNvGrpSpPr>
                <a:grpSpLocks/>
              </p:cNvGrpSpPr>
              <p:nvPr/>
            </p:nvGrpSpPr>
            <p:grpSpPr bwMode="auto">
              <a:xfrm>
                <a:off x="3581400" y="4267200"/>
                <a:ext cx="914400" cy="914400"/>
                <a:chOff x="914400" y="1828800"/>
                <a:chExt cx="914400" cy="91440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914400" y="1828800"/>
                  <a:ext cx="914400" cy="9144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94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981200"/>
                  <a:ext cx="60960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200"/>
                    <a:t>N</a:t>
                  </a:r>
                </a:p>
              </p:txBody>
            </p:sp>
          </p:grpSp>
        </p:grpSp>
      </p:grp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172200" y="4114800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12552 -0.06782 0.25104 -0.13541 0.34687 -0.1375 C 0.4427 -0.13958 0.50885 -0.07615 0.575 -0.0125 " pathEditMode="relative" ptsTypes="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C 0.02847 -0.08403 0.05694 -0.16806 0.04063 -0.24167 C 0.02431 -0.31528 -0.03715 -0.37848 -0.09844 -0.44167 " pathEditMode="relative" ptsTypes="a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3.33333E-6 C 0.12101 0.02292 0.24202 0.04606 0.33751 3.33333E-6 C 0.43299 -0.04606 0.50313 -0.16157 0.57344 -0.27708 " pathEditMode="relative" ptsTypes="aaA">
                                      <p:cBhvr>
                                        <p:cTn id="22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-1143000" y="0"/>
            <a:ext cx="111252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 of the elements</a:t>
            </a:r>
          </a:p>
        </p:txBody>
      </p:sp>
      <p:pic>
        <p:nvPicPr>
          <p:cNvPr id="8195" name="Picture 4" descr="periodictab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4690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1371600" y="1905000"/>
            <a:ext cx="6477000" cy="609600"/>
            <a:chOff x="1371600" y="1905000"/>
            <a:chExt cx="6477000" cy="609600"/>
          </a:xfrm>
        </p:grpSpPr>
        <p:sp>
          <p:nvSpPr>
            <p:cNvPr id="6" name="Rectangle 5"/>
            <p:cNvSpPr/>
            <p:nvPr/>
          </p:nvSpPr>
          <p:spPr>
            <a:xfrm>
              <a:off x="1371600" y="1905000"/>
              <a:ext cx="533400" cy="609600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15200" y="1905000"/>
              <a:ext cx="533400" cy="609600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71600" y="2514600"/>
            <a:ext cx="6477000" cy="1371600"/>
            <a:chOff x="1371600" y="2514600"/>
            <a:chExt cx="6477000" cy="1371600"/>
          </a:xfrm>
        </p:grpSpPr>
        <p:sp>
          <p:nvSpPr>
            <p:cNvPr id="11" name="Rectangle 10"/>
            <p:cNvSpPr/>
            <p:nvPr/>
          </p:nvSpPr>
          <p:spPr>
            <a:xfrm>
              <a:off x="1371600" y="2514600"/>
              <a:ext cx="838200" cy="9144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1600" y="3429000"/>
              <a:ext cx="2895600" cy="4572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38800" y="2514600"/>
              <a:ext cx="2209800" cy="9144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371600" y="3429000"/>
            <a:ext cx="6477000" cy="2895600"/>
            <a:chOff x="1371600" y="3429000"/>
            <a:chExt cx="6477000" cy="2895600"/>
          </a:xfrm>
        </p:grpSpPr>
        <p:sp>
          <p:nvSpPr>
            <p:cNvPr id="15" name="Rectangle 14"/>
            <p:cNvSpPr/>
            <p:nvPr/>
          </p:nvSpPr>
          <p:spPr>
            <a:xfrm>
              <a:off x="4267200" y="3429000"/>
              <a:ext cx="3581400" cy="289560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71600" y="3886200"/>
              <a:ext cx="2895600" cy="243840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6" descr="casa_compo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-762000" y="-250825"/>
            <a:ext cx="11125200" cy="1470025"/>
          </a:xfrm>
        </p:spPr>
        <p:txBody>
          <a:bodyPr/>
          <a:lstStyle/>
          <a:p>
            <a:pPr rtl="1" eaLnBrk="1" hangingPunct="1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Cosmic element factories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t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458788"/>
            <a:ext cx="9204326" cy="979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first explosions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(Gal-Yam et al. 2009, Nature, 462, 624)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16113"/>
            <a:ext cx="2976563" cy="2919412"/>
          </a:xfr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657599" cy="2862322"/>
          </a:xfrm>
          <a:prstGeom prst="rect">
            <a:avLst/>
          </a:prstGeom>
          <a:blipFill dpi="0" rotWithShape="1">
            <a:blip r:embed="rId4" cstate="print">
              <a:alphaModFix amt="31000"/>
            </a:blip>
            <a:srcRect/>
            <a:tile tx="0" ty="0" sx="100000" sy="100000" flip="none" algn="tl"/>
          </a:blipFill>
          <a:ln w="57150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We have recently discovered the first example of a pair-instability supernova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Theoretical prediction from 1967 (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Shaviv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Rakavy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Barkat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explosion of the most massive stars (over 150 solar)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first cosmic element factories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9459" r="13083"/>
          <a:stretch>
            <a:fillRect/>
          </a:stretch>
        </p:blipFill>
        <p:spPr>
          <a:xfrm>
            <a:off x="4284663" y="1916113"/>
            <a:ext cx="4319587" cy="4043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981200" y="76200"/>
            <a:ext cx="6629400" cy="14700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Making 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Calcium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3300" dirty="0" smtClean="0">
                <a:latin typeface="Times New Roman" pitchFamily="18" charset="0"/>
                <a:ea typeface="+mj-ea"/>
                <a:cs typeface="Times New Roman" pitchFamily="18" charset="0"/>
              </a:rPr>
              <a:t>(and titanium)</a:t>
            </a:r>
            <a:endParaRPr lang="en-US" sz="33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57400" y="5638800"/>
            <a:ext cx="6629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 err="1">
                <a:latin typeface="Times New Roman" pitchFamily="18" charset="0"/>
                <a:ea typeface="+mj-ea"/>
                <a:cs typeface="Times New Roman" pitchFamily="18" charset="0"/>
              </a:rPr>
              <a:t>Perets</a:t>
            </a: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 et al. 2010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Nature, 465, 322)</a:t>
            </a:r>
            <a:endParaRPr lang="en-US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2514600" y="228600"/>
            <a:ext cx="5910263" cy="6324600"/>
            <a:chOff x="2514599" y="228600"/>
            <a:chExt cx="5910841" cy="6324600"/>
          </a:xfrm>
        </p:grpSpPr>
        <p:pic>
          <p:nvPicPr>
            <p:cNvPr id="10251" name="Picture 5" descr="sn2005E-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599" y="228600"/>
              <a:ext cx="5910841" cy="632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667014" y="381000"/>
              <a:ext cx="457245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4495800" y="2895600"/>
            <a:ext cx="82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C/O</a:t>
            </a: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895600" y="3438525"/>
            <a:ext cx="64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He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14600" y="228600"/>
            <a:ext cx="5954713" cy="6400800"/>
            <a:chOff x="2514599" y="228600"/>
            <a:chExt cx="5954233" cy="6400800"/>
          </a:xfrm>
        </p:grpSpPr>
        <p:pic>
          <p:nvPicPr>
            <p:cNvPr id="10249" name="Picture 11" descr="sn2005E-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599" y="228600"/>
              <a:ext cx="5954233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666987" y="381000"/>
              <a:ext cx="457163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5638800" y="4267200"/>
            <a:ext cx="1484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Calcium</a:t>
            </a:r>
            <a:endParaRPr lang="en-US" sz="2800" dirty="0"/>
          </a:p>
        </p:txBody>
      </p:sp>
      <p:pic>
        <p:nvPicPr>
          <p:cNvPr id="13" name="Picture 2" descr="http://www.gvina.co.il/Images/cott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3248251"/>
            <a:ext cx="11525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midweekclub.ca/phoeni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4648200"/>
            <a:ext cx="20478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99000">
              <a:srgbClr val="0047FF"/>
            </a:gs>
            <a:gs pos="100000">
              <a:srgbClr val="000082"/>
            </a:gs>
            <a:gs pos="100000">
              <a:srgbClr val="0047FF"/>
            </a:gs>
            <a:gs pos="100000">
              <a:srgbClr val="000082"/>
            </a:gs>
            <a:gs pos="100000">
              <a:srgbClr val="0047FF"/>
            </a:gs>
            <a:gs pos="98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73025"/>
            <a:ext cx="8027988" cy="1052513"/>
          </a:xfrm>
        </p:spPr>
        <p:txBody>
          <a:bodyPr/>
          <a:lstStyle/>
          <a:p>
            <a:pPr rtl="0"/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The curious case of SN 2005E</a:t>
            </a:r>
            <a:b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cs typeface="Times New Roman" pitchFamily="18" charset="0"/>
              </a:rPr>
              <a:t>Perets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, Gal-Yam and collaborators, Nature 2010)</a:t>
            </a:r>
            <a:endParaRPr lang="en-US" sz="2000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92256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95800" y="1143000"/>
            <a:ext cx="4476398" cy="5410200"/>
            <a:chOff x="4495800" y="1143000"/>
            <a:chExt cx="4476398" cy="5410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43000"/>
              <a:ext cx="4400198" cy="5384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495800" y="6183868"/>
              <a:ext cx="1753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Kasliwal</a:t>
              </a:r>
              <a:r>
                <a:rPr lang="en-US" dirty="0" smtClean="0"/>
                <a:t>, </a:t>
              </a:r>
              <a:r>
                <a:rPr lang="en-US" dirty="0" err="1" smtClean="0"/>
                <a:t>Yaron</a:t>
              </a:r>
              <a:endParaRPr lang="en-US" dirty="0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066799" y="1049337"/>
            <a:ext cx="7543801" cy="5656263"/>
            <a:chOff x="672" y="661"/>
            <a:chExt cx="4752" cy="3563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246" y="1298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itchFamily="18" charset="0"/>
                </a:defRPr>
              </a:lvl9pPr>
            </a:lstStyle>
            <a:p>
              <a:pPr algn="ctr" rtl="1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9" descr="specf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61"/>
              <a:ext cx="4752" cy="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8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285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Cosmic Explosions</vt:lpstr>
      <vt:lpstr>From Primordial Gas Clouds to Planets</vt:lpstr>
      <vt:lpstr>Origin of the elements</vt:lpstr>
      <vt:lpstr>Nuclear fusion</vt:lpstr>
      <vt:lpstr>Origin of the elements</vt:lpstr>
      <vt:lpstr>Cosmic element factories </vt:lpstr>
      <vt:lpstr>The first explosions (Gal-Yam et al. 2009, Nature, 462, 624)</vt:lpstr>
      <vt:lpstr>PowerPoint Presentation</vt:lpstr>
      <vt:lpstr>The curious case of SN 2005E (Perets, Gal-Yam and collaborators, Nature 2010)</vt:lpstr>
      <vt:lpstr>The origin of titanium (Perets et al. 2010, Nature)</vt:lpstr>
      <vt:lpstr>What about calcium</vt:lpstr>
      <vt:lpstr>Conclusions</vt:lpstr>
      <vt:lpstr>An era of discoveries … Thanks!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Me to the Moon</dc:title>
  <dc:creator>Physics</dc:creator>
  <cp:lastModifiedBy>Gal-Yam</cp:lastModifiedBy>
  <cp:revision>24</cp:revision>
  <dcterms:created xsi:type="dcterms:W3CDTF">2010-06-15T07:11:40Z</dcterms:created>
  <dcterms:modified xsi:type="dcterms:W3CDTF">2012-12-08T15:53:58Z</dcterms:modified>
</cp:coreProperties>
</file>