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38"/>
  </p:notesMasterIdLst>
  <p:sldIdLst>
    <p:sldId id="479" r:id="rId2"/>
    <p:sldId id="458" r:id="rId3"/>
    <p:sldId id="484" r:id="rId4"/>
    <p:sldId id="412" r:id="rId5"/>
    <p:sldId id="474" r:id="rId6"/>
    <p:sldId id="471" r:id="rId7"/>
    <p:sldId id="467" r:id="rId8"/>
    <p:sldId id="468" r:id="rId9"/>
    <p:sldId id="477" r:id="rId10"/>
    <p:sldId id="482" r:id="rId11"/>
    <p:sldId id="470" r:id="rId12"/>
    <p:sldId id="460" r:id="rId13"/>
    <p:sldId id="461" r:id="rId14"/>
    <p:sldId id="464" r:id="rId15"/>
    <p:sldId id="476" r:id="rId16"/>
    <p:sldId id="429" r:id="rId17"/>
    <p:sldId id="483" r:id="rId18"/>
    <p:sldId id="419" r:id="rId19"/>
    <p:sldId id="490" r:id="rId20"/>
    <p:sldId id="420" r:id="rId21"/>
    <p:sldId id="421" r:id="rId22"/>
    <p:sldId id="423" r:id="rId23"/>
    <p:sldId id="455" r:id="rId24"/>
    <p:sldId id="440" r:id="rId25"/>
    <p:sldId id="451" r:id="rId26"/>
    <p:sldId id="446" r:id="rId27"/>
    <p:sldId id="486" r:id="rId28"/>
    <p:sldId id="487" r:id="rId29"/>
    <p:sldId id="488" r:id="rId30"/>
    <p:sldId id="489" r:id="rId31"/>
    <p:sldId id="485" r:id="rId32"/>
    <p:sldId id="445" r:id="rId33"/>
    <p:sldId id="452" r:id="rId34"/>
    <p:sldId id="411" r:id="rId35"/>
    <p:sldId id="427" r:id="rId36"/>
    <p:sldId id="48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0B99F"/>
    <a:srgbClr val="FFF4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69CD50-9720-CC4A-995F-A49F0D25A2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876E2-6B24-004A-8CDA-9B1FA1DEAAC8}" type="slidenum">
              <a:rPr lang="en-US"/>
              <a:pPr/>
              <a:t>15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80CC0-B5CD-AB49-B0B8-7E01E9A9B7CB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4F150-B545-7441-833E-B303AEFA0A32}" type="slidenum">
              <a:rPr lang="en-US"/>
              <a:pPr/>
              <a:t>8</a:t>
            </a:fld>
            <a:endParaRPr lang="en-US"/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CBE75-B09C-1248-869B-5F56800067B5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8721E-03A6-0141-A320-F16B767F3A74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49B26-9AF4-774C-9AAF-5C19C4DA390F}" type="slidenum">
              <a:rPr lang="en-US"/>
              <a:pPr/>
              <a:t>11</a:t>
            </a:fld>
            <a:endParaRPr lang="en-US"/>
          </a:p>
        </p:txBody>
      </p:sp>
      <p:sp>
        <p:nvSpPr>
          <p:cNvPr id="3174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EB841-1922-2942-9EA8-CD9DC8581814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-65" charset="2"/>
              <a:buNone/>
            </a:pPr>
            <a:endParaRPr lang="en-US" sz="3200">
              <a:solidFill>
                <a:srgbClr val="595959"/>
              </a:solidFill>
              <a:latin typeface="News Gothic MT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F719-22E9-9A40-8D91-D538598B91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A9A52-2CD0-D049-BB01-FB7F3FBE3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0A35B-B6C6-5A41-88F3-49D963764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622DE-0015-A846-9E17-A0EA9DC08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830C1-B031-5E4D-A5D2-70F1CB72C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A85BFAD-75F3-6A40-9FB3-EA8242755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ED660-8942-7047-BF97-FA5A2A25B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45BE5-71E2-AF47-A4C1-030216765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BE414-3A8F-3844-9582-4927AF1C5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033D-2A14-6A4E-9E19-2797C04E3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7C688-AFD9-864E-B744-3485DC246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D9C6C-89F3-4845-AB48-12B99FC18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19D3A3C-610A-FE40-8E5E-CC359FC3F7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-65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-65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-65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-65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-65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/>
          </p:cNvPicPr>
          <p:nvPr/>
        </p:nvPicPr>
        <p:blipFill>
          <a:blip r:embed="rId2">
            <a:lum bright="-16000"/>
            <a:alphaModFix amt="23000"/>
          </a:blip>
          <a:srcRect/>
          <a:stretch>
            <a:fillRect/>
          </a:stretch>
        </p:blipFill>
        <p:spPr bwMode="auto">
          <a:xfrm>
            <a:off x="0" y="-158750"/>
            <a:ext cx="9144000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765175" y="1225550"/>
            <a:ext cx="7820025" cy="19081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 Formation of Uranus and Neptune</a:t>
            </a:r>
            <a:br>
              <a:rPr lang="en-US" sz="4000" b="1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3500" b="1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(and intermediate-mass planets)</a:t>
            </a: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1854200" y="3338513"/>
            <a:ext cx="53673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-65" charset="2"/>
              <a:buNone/>
            </a:pPr>
            <a:r>
              <a:rPr lang="en-US" sz="2800" b="1" i="1">
                <a:solidFill>
                  <a:srgbClr val="000000"/>
                </a:solidFill>
                <a:latin typeface="News Gothic MT" pitchFamily="-65" charset="0"/>
              </a:rPr>
              <a:t>R. Helled</a:t>
            </a:r>
          </a:p>
          <a:p>
            <a:pPr algn="ctr"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-65" charset="2"/>
              <a:buNone/>
            </a:pPr>
            <a:r>
              <a:rPr lang="en-US" sz="2800" b="1" i="1">
                <a:solidFill>
                  <a:srgbClr val="000000"/>
                </a:solidFill>
                <a:latin typeface="News Gothic MT" pitchFamily="-65" charset="0"/>
              </a:rPr>
              <a:t>Tel-Aviv University </a:t>
            </a:r>
          </a:p>
          <a:p>
            <a:pPr algn="ctr"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-65" charset="2"/>
              <a:buNone/>
            </a:pPr>
            <a:r>
              <a:rPr lang="en-US" sz="2800" b="1" i="1">
                <a:solidFill>
                  <a:srgbClr val="000000"/>
                </a:solidFill>
                <a:latin typeface="News Gothic MT" pitchFamily="-65" charset="0"/>
              </a:rPr>
              <a:t>1 Dec. 2013</a:t>
            </a:r>
            <a:endParaRPr lang="en-US" sz="2800" b="1">
              <a:solidFill>
                <a:srgbClr val="000000"/>
              </a:solidFill>
              <a:latin typeface="News Gothic MT" pitchFamily="-65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5156200"/>
            <a:ext cx="1651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5463" y="136525"/>
            <a:ext cx="892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pw140107fp"/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Uranus and Neptune</a:t>
            </a:r>
            <a:endParaRPr lang="en-US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26670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For Uranus and Neptune only </a:t>
            </a:r>
            <a:r>
              <a:rPr lang="en-US" sz="2300" i="1">
                <a:solidFill>
                  <a:srgbClr val="000000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J</a:t>
            </a:r>
            <a:r>
              <a:rPr lang="en-US" sz="2300" baseline="-2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and </a:t>
            </a:r>
            <a:r>
              <a:rPr lang="en-US" sz="2300" i="1">
                <a:solidFill>
                  <a:srgbClr val="000000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J</a:t>
            </a:r>
            <a:r>
              <a:rPr lang="en-US" sz="2300" baseline="-2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4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are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Why are they different? composition? heat transport?		 formation/evolution?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300">
              <a:solidFill>
                <a:srgbClr val="000000"/>
              </a:solidFill>
              <a:latin typeface="Arial" pitchFamily="-65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 large error bars on </a:t>
            </a:r>
            <a:r>
              <a:rPr lang="en-US" sz="2300" i="1">
                <a:solidFill>
                  <a:srgbClr val="000000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J</a:t>
            </a:r>
            <a:r>
              <a:rPr lang="en-US" sz="2300" baseline="-2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2n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allow a large range of possible internal structures.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8500"/>
            <a:ext cx="50053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pw140107fp"/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160963"/>
            <a:ext cx="37338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026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3057525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0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Remember (!):</a:t>
            </a:r>
          </a:p>
          <a:p>
            <a:pPr lvl="1" eaLnBrk="1" hangingPunct="1"/>
            <a:r>
              <a:rPr lang="en-US" sz="2000" b="1">
                <a:latin typeface="Arial" pitchFamily="-65" charset="0"/>
              </a:rPr>
              <a:t>Constraints on the </a:t>
            </a:r>
            <a:r>
              <a:rPr lang="en-US" sz="2000" b="1" i="1">
                <a:solidFill>
                  <a:srgbClr val="333399"/>
                </a:solidFill>
                <a:latin typeface="Arial" pitchFamily="-65" charset="0"/>
              </a:rPr>
              <a:t>density profile </a:t>
            </a:r>
            <a:r>
              <a:rPr lang="en-US" sz="2000" b="1">
                <a:latin typeface="Arial" pitchFamily="-65" charset="0"/>
              </a:rPr>
              <a:t>of the planets</a:t>
            </a:r>
          </a:p>
          <a:p>
            <a:pPr lvl="1" eaLnBrk="1" hangingPunct="1"/>
            <a:r>
              <a:rPr lang="en-US" sz="2000" b="1">
                <a:latin typeface="Arial" pitchFamily="-65" charset="0"/>
              </a:rPr>
              <a:t>High-order harmonics provide information on outer regions </a:t>
            </a:r>
          </a:p>
          <a:p>
            <a:pPr lvl="1" eaLnBrk="1" hangingPunct="1"/>
            <a:endParaRPr lang="en-US" sz="2000">
              <a:latin typeface="Arial" pitchFamily="-65" charset="0"/>
            </a:endParaRPr>
          </a:p>
          <a:p>
            <a:pPr eaLnBrk="1" hangingPunct="1"/>
            <a:r>
              <a:rPr lang="en-US" sz="20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Presence of a core is inferred </a:t>
            </a:r>
            <a:r>
              <a:rPr lang="en-US" sz="2000" b="1" i="1">
                <a:solidFill>
                  <a:srgbClr val="333399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indirectly</a:t>
            </a:r>
            <a:r>
              <a:rPr lang="en-US" sz="20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from the model</a:t>
            </a:r>
          </a:p>
          <a:p>
            <a:pPr eaLnBrk="1" hangingPunct="1"/>
            <a:r>
              <a:rPr lang="en-US" sz="20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 core properties (composition, physical state) cannot be determined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4749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2349500"/>
            <a:ext cx="45767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Uranus and Neptune: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9906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US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Gravity data is </a:t>
            </a:r>
            <a:r>
              <a:rPr lang="en-US" b="1" i="1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insufficient</a:t>
            </a:r>
            <a:r>
              <a:rPr lang="en-US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to constrain the planetary composition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5486400"/>
            <a:ext cx="2286000" cy="3540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Helled et al., 2011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835150" y="3276600"/>
            <a:ext cx="5976938" cy="60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/>
              <a:t>Are Uranus and Neptune icy?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562600"/>
            <a:ext cx="8734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Reasons to believe they have water: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Magnetic fields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Water is abundant at these distances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2138" y="5938838"/>
            <a:ext cx="21256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1">
                    <a:lumMod val="9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– is it really?</a:t>
            </a:r>
            <a:endParaRPr lang="en-US" b="1" i="1" dirty="0">
              <a:solidFill>
                <a:schemeClr val="accent1">
                  <a:lumMod val="90000"/>
                </a:schemeClr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43600" y="6319838"/>
            <a:ext cx="318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– what about Pluto?</a:t>
            </a:r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457200" y="2646363"/>
            <a:ext cx="11318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gray: H</a:t>
            </a:r>
            <a:r>
              <a:rPr lang="en-US" sz="1500" baseline="-25000"/>
              <a:t>2</a:t>
            </a:r>
            <a:r>
              <a:rPr lang="en-US" sz="1500"/>
              <a:t>O</a:t>
            </a:r>
          </a:p>
          <a:p>
            <a:r>
              <a:rPr lang="en-US" sz="1500"/>
              <a:t>black: SiO</a:t>
            </a:r>
            <a:r>
              <a:rPr lang="en-US" sz="1500" baseline="-25000"/>
              <a:t>2</a:t>
            </a:r>
            <a:r>
              <a:rPr lang="en-US" sz="15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pw140107fp"/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29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 Rotation Periods of Uranus and Neptune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57400"/>
            <a:ext cx="8135938" cy="14478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What are the rotation rates of Uranus and Neptune?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2100">
                <a:solidFill>
                  <a:srgbClr val="000000"/>
                </a:solidFill>
                <a:latin typeface="Arial" pitchFamily="-65" charset="0"/>
              </a:rPr>
              <a:t>Complex multipolar nature of magnetic fields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2100">
                <a:solidFill>
                  <a:srgbClr val="000000"/>
                </a:solidFill>
                <a:latin typeface="Arial" pitchFamily="-65" charset="0"/>
              </a:rPr>
              <a:t>Where are the magnetic fields generated?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2000">
              <a:solidFill>
                <a:srgbClr val="000000"/>
              </a:solidFill>
              <a:latin typeface="Arial" pitchFamily="-65" charset="0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53641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pw140107fp"/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90000"/>
                  </a:schemeClr>
                </a:solidFill>
                <a:ea typeface="+mj-ea"/>
                <a:cs typeface="+mj-cs"/>
              </a:rPr>
              <a:t>Interior models with modified rotation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6200" y="2157413"/>
            <a:ext cx="2590800" cy="814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700">
                <a:solidFill>
                  <a:srgbClr val="215D77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black/gray - Voyager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700">
                <a:solidFill>
                  <a:srgbClr val="215D77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blue/turquoise  - new P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05000" y="5664200"/>
            <a:ext cx="616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Mass fraction of metals in the outer envelope (Z</a:t>
            </a:r>
            <a:r>
              <a:rPr lang="en-US" sz="1600" b="1" baseline="-25000">
                <a:solidFill>
                  <a:srgbClr val="000000"/>
                </a:solidFill>
              </a:rPr>
              <a:t>1</a:t>
            </a:r>
            <a:r>
              <a:rPr lang="en-US" sz="1600" b="1">
                <a:solidFill>
                  <a:srgbClr val="000000"/>
                </a:solidFill>
              </a:rPr>
              <a:t>) and in the inner envelope (Z</a:t>
            </a:r>
            <a:r>
              <a:rPr lang="en-US" sz="1600" b="1" baseline="-25000">
                <a:solidFill>
                  <a:srgbClr val="000000"/>
                </a:solidFill>
              </a:rPr>
              <a:t>2</a:t>
            </a:r>
            <a:r>
              <a:rPr lang="en-US" sz="1600" b="1">
                <a:solidFill>
                  <a:srgbClr val="000000"/>
                </a:solidFill>
              </a:rPr>
              <a:t>) 3-layer models of Uranus and Neptune</a:t>
            </a:r>
          </a:p>
        </p:txBody>
      </p:sp>
      <p:pic>
        <p:nvPicPr>
          <p:cNvPr id="36869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071563"/>
            <a:ext cx="396081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7385050" y="1143000"/>
            <a:ext cx="145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7575D1"/>
                </a:solidFill>
              </a:rPr>
              <a:t>Transition pressure (Gpa)</a:t>
            </a:r>
          </a:p>
        </p:txBody>
      </p: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7162800" y="3544888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7575D1"/>
                </a:solidFill>
              </a:rPr>
              <a:t>T</a:t>
            </a:r>
            <a:r>
              <a:rPr lang="en-US" sz="1800" baseline="-25000">
                <a:solidFill>
                  <a:srgbClr val="7575D1"/>
                </a:solidFill>
              </a:rPr>
              <a:t>c</a:t>
            </a:r>
            <a:r>
              <a:rPr lang="en-US" sz="1800">
                <a:solidFill>
                  <a:srgbClr val="7575D1"/>
                </a:solidFill>
              </a:rPr>
              <a:t> (K), P</a:t>
            </a:r>
            <a:r>
              <a:rPr lang="en-US" sz="1800" baseline="-25000">
                <a:solidFill>
                  <a:srgbClr val="7575D1"/>
                </a:solidFill>
              </a:rPr>
              <a:t>c</a:t>
            </a:r>
            <a:r>
              <a:rPr lang="en-US" sz="1800">
                <a:solidFill>
                  <a:srgbClr val="7575D1"/>
                </a:solidFill>
              </a:rPr>
              <a:t> (Mbar), M</a:t>
            </a:r>
            <a:r>
              <a:rPr lang="en-US" sz="1800" baseline="-25000">
                <a:solidFill>
                  <a:srgbClr val="7575D1"/>
                </a:solidFill>
              </a:rPr>
              <a:t>core </a:t>
            </a:r>
            <a:r>
              <a:rPr lang="en-US" sz="1800">
                <a:solidFill>
                  <a:srgbClr val="7575D1"/>
                </a:solidFill>
              </a:rPr>
              <a:t> /M</a:t>
            </a:r>
            <a:r>
              <a:rPr lang="en-US" sz="1800" baseline="-25000">
                <a:solidFill>
                  <a:srgbClr val="7575D1"/>
                </a:solidFill>
              </a:rPr>
              <a:t>Earth</a:t>
            </a:r>
            <a:endParaRPr lang="en-US" sz="1800">
              <a:solidFill>
                <a:srgbClr val="7575D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563" y="990600"/>
            <a:ext cx="4440237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3" name="Straight Arrow Connector 12"/>
          <p:cNvCxnSpPr>
            <a:stCxn id="36871" idx="1"/>
          </p:cNvCxnSpPr>
          <p:nvPr/>
        </p:nvCxnSpPr>
        <p:spPr>
          <a:xfrm rot="10800000" flipV="1">
            <a:off x="4953000" y="3867150"/>
            <a:ext cx="2209800" cy="78105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6870" idx="1"/>
          </p:cNvCxnSpPr>
          <p:nvPr/>
        </p:nvCxnSpPr>
        <p:spPr>
          <a:xfrm rot="10800000" flipV="1">
            <a:off x="6019800" y="1604963"/>
            <a:ext cx="1365250" cy="65881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76200" y="62738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chemeClr val="accent1"/>
                </a:solidFill>
              </a:rPr>
              <a:t>Nettelmann, Helled, Fortney &amp;</a:t>
            </a:r>
          </a:p>
          <a:p>
            <a:r>
              <a:rPr lang="en-US" sz="1600" b="1" i="1">
                <a:solidFill>
                  <a:schemeClr val="accent1"/>
                </a:solidFill>
              </a:rPr>
              <a:t>Redmer,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8915400" cy="1981200"/>
          </a:xfrm>
        </p:spPr>
        <p:txBody>
          <a:bodyPr/>
          <a:lstStyle/>
          <a:p>
            <a:pPr eaLnBrk="1" hangingPunct="1"/>
            <a:r>
              <a:rPr lang="en-US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Maybe Uranus and Neptune are not </a:t>
            </a:r>
            <a:r>
              <a:rPr lang="ja-JP" altLang="en-US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“</a:t>
            </a:r>
            <a:r>
              <a:rPr lang="en-US" altLang="ja-JP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icy</a:t>
            </a:r>
            <a:r>
              <a:rPr lang="ja-JP" altLang="en-US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”</a:t>
            </a:r>
            <a:r>
              <a:rPr lang="en-US" altLang="ja-JP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br>
              <a:rPr lang="en-US" altLang="ja-JP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altLang="ja-JP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Uranus and Neptune might not be </a:t>
            </a:r>
            <a:r>
              <a:rPr lang="ja-JP" altLang="en-US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“</a:t>
            </a:r>
            <a:r>
              <a:rPr lang="en-US" altLang="ja-JP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twin planets</a:t>
            </a:r>
            <a:r>
              <a:rPr lang="ja-JP" altLang="en-US" sz="2600" b="1">
                <a:solidFill>
                  <a:srgbClr val="DAEDE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”</a:t>
            </a:r>
            <a:endParaRPr lang="en-US" sz="2600" b="1">
              <a:solidFill>
                <a:srgbClr val="DAEDEF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40150"/>
            <a:ext cx="6858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3048000" y="3581400"/>
            <a:ext cx="685800" cy="327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7" name="Picture 6" descr="j0304877.pic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724400"/>
            <a:ext cx="96202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j0304877.pic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95800"/>
            <a:ext cx="1185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sz="2600" b="1">
                <a:solidFill>
                  <a:srgbClr val="FFFFFF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	</a:t>
            </a:r>
            <a:r>
              <a:rPr lang="en-US" sz="3300" b="1" u="sng">
                <a:solidFill>
                  <a:srgbClr val="215D77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Planet Formation</a:t>
            </a:r>
          </a:p>
          <a:p>
            <a:pPr algn="just" eaLnBrk="1" hangingPunct="1">
              <a:buFontTx/>
              <a:buNone/>
            </a:pPr>
            <a:endParaRPr lang="en-US" sz="3300" b="1" u="sng">
              <a:solidFill>
                <a:srgbClr val="D1D1F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just" eaLnBrk="1" hangingPunct="1"/>
            <a:r>
              <a:rPr lang="en-US" sz="2600" b="1">
                <a:solidFill>
                  <a:schemeClr val="tx1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Disk mass and lifetime:</a:t>
            </a:r>
          </a:p>
          <a:p>
            <a:pPr lvl="1" algn="just" eaLnBrk="1" hangingPunct="1"/>
            <a:r>
              <a:rPr lang="en-US" b="1">
                <a:solidFill>
                  <a:schemeClr val="tx1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Typical disk mass 0.01 - 0.1 M</a:t>
            </a:r>
            <a:r>
              <a:rPr lang="en-US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65" charset="0"/>
                <a:ea typeface="Arial" pitchFamily="-65" charset="0"/>
                <a:cs typeface="Arial" pitchFamily="-65" charset="0"/>
                <a:sym typeface="Wingdings 2" pitchFamily="-65" charset="2"/>
              </a:rPr>
              <a:t></a:t>
            </a:r>
            <a:endParaRPr lang="en-US" b="1">
              <a:solidFill>
                <a:schemeClr val="tx1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lvl="1" algn="just" eaLnBrk="1" hangingPunct="1"/>
            <a:r>
              <a:rPr lang="en-US" b="1">
                <a:solidFill>
                  <a:schemeClr val="tx1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Disk observations: disk lifetime &lt; 10 Myrs</a:t>
            </a:r>
          </a:p>
          <a:p>
            <a:pPr lvl="1" algn="just" eaLnBrk="1" hangingPunct="1"/>
            <a:endParaRPr lang="en-US" b="1">
              <a:solidFill>
                <a:schemeClr val="tx1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just" eaLnBrk="1" hangingPunct="1"/>
            <a:r>
              <a:rPr lang="en-US" sz="2600" b="1">
                <a:solidFill>
                  <a:schemeClr val="tx1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Density decreases with radial distance… </a:t>
            </a:r>
          </a:p>
          <a:p>
            <a:pPr algn="just" eaLnBrk="1" hangingPunct="1"/>
            <a:endParaRPr lang="en-US" sz="2600" b="1">
              <a:solidFill>
                <a:srgbClr val="FFFFFF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Uranus and Neptune: Formation</a:t>
            </a:r>
            <a:endParaRPr 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A typical protoplanetary disk</a:t>
            </a:r>
            <a:endParaRPr lang="en-US" sz="4400">
              <a:solidFill>
                <a:srgbClr val="000000"/>
              </a:solidFill>
            </a:endParaRPr>
          </a:p>
        </p:txBody>
      </p:sp>
      <p:pic>
        <p:nvPicPr>
          <p:cNvPr id="41987" name="Picture 3" descr="solarneb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00213"/>
            <a:ext cx="7221537" cy="4032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Formation of “Icy” Planets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 algn="just" eaLnBrk="1" hangingPunct="1"/>
            <a:r>
              <a:rPr lang="en-US" sz="26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Standard Formation Model: </a:t>
            </a:r>
          </a:p>
          <a:p>
            <a:pPr lvl="1" algn="just" eaLnBrk="1" hangingPunct="1"/>
            <a:r>
              <a:rPr lang="en-US">
                <a:solidFill>
                  <a:srgbClr val="000000"/>
                </a:solidFill>
                <a:latin typeface="Arial" pitchFamily="-65" charset="0"/>
              </a:rPr>
              <a:t>Core accretion </a:t>
            </a:r>
            <a:r>
              <a:rPr lang="en-US" sz="2000">
                <a:solidFill>
                  <a:srgbClr val="000000"/>
                </a:solidFill>
                <a:latin typeface="Arial" pitchFamily="-65" charset="0"/>
              </a:rPr>
              <a:t>(Pollack et al. 1996)</a:t>
            </a:r>
          </a:p>
          <a:p>
            <a:pPr lvl="1" algn="just" eaLnBrk="1" hangingPunct="1"/>
            <a:r>
              <a:rPr lang="en-US">
                <a:solidFill>
                  <a:srgbClr val="000000"/>
                </a:solidFill>
                <a:latin typeface="Arial" pitchFamily="-65" charset="0"/>
              </a:rPr>
              <a:t>dMc/dt goes like ΣΩ</a:t>
            </a:r>
          </a:p>
          <a:p>
            <a:pPr lvl="1" algn="just" eaLnBrk="1" hangingPunct="1">
              <a:buFontTx/>
              <a:buNone/>
            </a:pPr>
            <a:endParaRPr lang="en-US">
              <a:solidFill>
                <a:srgbClr val="000000"/>
              </a:solidFill>
              <a:latin typeface="Arial" pitchFamily="-65" charset="0"/>
            </a:endParaRPr>
          </a:p>
          <a:p>
            <a:pPr algn="just" eaLnBrk="1" hangingPunct="1"/>
            <a:r>
              <a:rPr lang="en-US" sz="26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Similar formation process like J&amp;S but slower: </a:t>
            </a:r>
            <a:r>
              <a:rPr lang="ja-JP" altLang="en-US" sz="26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“</a:t>
            </a:r>
            <a:r>
              <a:rPr lang="en-US" altLang="ja-JP" sz="26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failed giant planets</a:t>
            </a:r>
            <a:r>
              <a:rPr lang="ja-JP" altLang="en-US" sz="26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”</a:t>
            </a:r>
            <a:endParaRPr lang="en-US" altLang="ja-JP" sz="2600" b="1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lvl="1" algn="just" eaLnBrk="1" hangingPunct="1"/>
            <a:r>
              <a:rPr lang="en-US">
                <a:solidFill>
                  <a:srgbClr val="000000"/>
                </a:solidFill>
                <a:latin typeface="Arial" pitchFamily="-65" charset="0"/>
              </a:rPr>
              <a:t>On one hand have to form before the gas dissipates. </a:t>
            </a:r>
          </a:p>
          <a:p>
            <a:pPr lvl="1" algn="just" eaLnBrk="1" hangingPunct="1"/>
            <a:r>
              <a:rPr lang="en-US">
                <a:solidFill>
                  <a:srgbClr val="000000"/>
                </a:solidFill>
                <a:latin typeface="Arial" pitchFamily="-65" charset="0"/>
              </a:rPr>
              <a:t>On the other hand, should not become gas giant planets.</a:t>
            </a:r>
          </a:p>
          <a:p>
            <a:pPr algn="just" eaLnBrk="1" hangingPunct="1"/>
            <a:endParaRPr lang="en-US" sz="22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3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Formation via core accretion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114800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Giant planet formation in three steps:</a:t>
            </a:r>
          </a:p>
          <a:p>
            <a:pPr marL="0" indent="0" algn="just" eaLnBrk="1" hangingPunct="1">
              <a:buFontTx/>
              <a:buNone/>
            </a:pPr>
            <a:endParaRPr lang="en-US" dirty="0">
              <a:solidFill>
                <a:schemeClr val="tx1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Accretion of dust particles and </a:t>
            </a:r>
            <a:r>
              <a:rPr lang="en-US" sz="220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planetesimals</a:t>
            </a:r>
            <a:r>
              <a:rPr lang="en-US" sz="22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: build a core of a few M</a:t>
            </a:r>
            <a:r>
              <a:rPr lang="en-US" sz="2200" baseline="-250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</a:t>
            </a:r>
            <a:r>
              <a:rPr lang="en-US" sz="22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 and </a:t>
            </a:r>
            <a:r>
              <a:rPr lang="en-US" sz="22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 low-mass gaseous </a:t>
            </a:r>
            <a:r>
              <a:rPr lang="en-US" sz="2200" dirty="0" smtClean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envelope.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Further </a:t>
            </a:r>
            <a:r>
              <a:rPr lang="en-US" sz="22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accretion of gas and solids: the envelope grows faster than the core until the crossover mass is </a:t>
            </a:r>
            <a:r>
              <a:rPr lang="en-US" sz="2200" dirty="0" smtClean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reached.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Runaway </a:t>
            </a:r>
            <a:r>
              <a:rPr lang="en-US" sz="22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gas accretion with relatively small accretion of solids.</a:t>
            </a:r>
          </a:p>
          <a:p>
            <a:pPr marL="0" indent="0" algn="just" eaLnBrk="1" hangingPunct="1">
              <a:buFontTx/>
              <a:buAutoNum type="arabicPeriod"/>
            </a:pPr>
            <a:endParaRPr lang="en-US" dirty="0">
              <a:solidFill>
                <a:schemeClr val="tx1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5281613" y="6275388"/>
            <a:ext cx="353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see e.g. D</a:t>
            </a:r>
            <a:r>
              <a:rPr lang="ja-JP" altLang="en-US" sz="2000"/>
              <a:t>’</a:t>
            </a:r>
            <a:r>
              <a:rPr lang="en-US" altLang="ja-JP" sz="2000"/>
              <a:t>Angelo et al. 2011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pw140107fp"/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8610600" cy="18288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Improve our understanding of the origin of our own solar system and low-mass planets</a:t>
            </a:r>
          </a:p>
          <a:p>
            <a:pPr lvl="1" eaLnBrk="1" hangingPunct="1"/>
            <a:r>
              <a:rPr lang="en-US" sz="2000" b="1">
                <a:solidFill>
                  <a:srgbClr val="000000"/>
                </a:solidFill>
                <a:latin typeface="Arial" pitchFamily="-65" charset="0"/>
              </a:rPr>
              <a:t>Planet formation</a:t>
            </a:r>
          </a:p>
          <a:p>
            <a:pPr lvl="1" eaLnBrk="1" hangingPunct="1"/>
            <a:r>
              <a:rPr lang="en-US" sz="2000" b="1">
                <a:solidFill>
                  <a:srgbClr val="000000"/>
                </a:solidFill>
                <a:latin typeface="Arial" pitchFamily="-65" charset="0"/>
              </a:rPr>
              <a:t>Physical and chemical properties of protoplanetary disks</a:t>
            </a:r>
          </a:p>
          <a:p>
            <a:pPr lvl="1" eaLnBrk="1" hangingPunct="1"/>
            <a:endParaRPr lang="en-US" sz="2000">
              <a:solidFill>
                <a:srgbClr val="000000"/>
              </a:solidFill>
              <a:latin typeface="Arial" pitchFamily="-65" charset="0"/>
            </a:endParaRPr>
          </a:p>
          <a:p>
            <a:pPr algn="ctr" eaLnBrk="1" hangingPunct="1"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US" sz="2000" b="1" i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Uranus and Neptune are the Super-Earths/Mini-Neptunes                 of the Solar System </a:t>
            </a: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01700"/>
            <a:ext cx="40386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914400"/>
            <a:ext cx="307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4495800" y="1676400"/>
            <a:ext cx="1219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300">
                <a:solidFill>
                  <a:srgbClr val="000000"/>
                </a:solidFill>
                <a:latin typeface="Wingdings" pitchFamily="-65" charset="2"/>
                <a:ea typeface="Wingdings" pitchFamily="-65" charset="2"/>
                <a:cs typeface="Wingdings" pitchFamily="-65" charset="2"/>
              </a:rPr>
              <a:t></a:t>
            </a:r>
            <a:endParaRPr lang="en-US" sz="33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 bwMode="auto">
          <a:xfrm>
            <a:off x="8077200" y="5791200"/>
            <a:ext cx="1084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85813"/>
            <a:ext cx="7240588" cy="5087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5059" name="Rectangle 1032"/>
          <p:cNvSpPr>
            <a:spLocks noChangeArrowheads="1"/>
          </p:cNvSpPr>
          <p:nvPr/>
        </p:nvSpPr>
        <p:spPr bwMode="auto">
          <a:xfrm>
            <a:off x="769938" y="5867400"/>
            <a:ext cx="3878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D0D0D"/>
                </a:solidFill>
                <a:latin typeface="Candara" pitchFamily="-65" charset="0"/>
                <a:ea typeface="Candara" pitchFamily="-65" charset="0"/>
                <a:cs typeface="Candara" pitchFamily="-65" charset="0"/>
              </a:rPr>
              <a:t>Pollack et al., 1996. </a:t>
            </a:r>
          </a:p>
        </p:txBody>
      </p:sp>
      <p:sp>
        <p:nvSpPr>
          <p:cNvPr id="45060" name="Rectangle 1030"/>
          <p:cNvSpPr>
            <a:spLocks noChangeArrowheads="1"/>
          </p:cNvSpPr>
          <p:nvPr/>
        </p:nvSpPr>
        <p:spPr bwMode="auto">
          <a:xfrm>
            <a:off x="1323975" y="3721100"/>
            <a:ext cx="13255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Arial" pitchFamily="-65" charset="0"/>
                <a:cs typeface="Arial" pitchFamily="-65" charset="0"/>
              </a:rPr>
              <a:t>phase 1</a:t>
            </a:r>
          </a:p>
          <a:p>
            <a:pPr algn="ctr"/>
            <a:r>
              <a:rPr lang="en-US" sz="1200">
                <a:ea typeface="Arial" pitchFamily="-65" charset="0"/>
                <a:cs typeface="Arial" pitchFamily="-65" charset="0"/>
              </a:rPr>
              <a:t>isolation mass reached</a:t>
            </a:r>
          </a:p>
        </p:txBody>
      </p:sp>
      <p:sp>
        <p:nvSpPr>
          <p:cNvPr id="45061" name="Rectangle 1030"/>
          <p:cNvSpPr>
            <a:spLocks noChangeArrowheads="1"/>
          </p:cNvSpPr>
          <p:nvPr/>
        </p:nvSpPr>
        <p:spPr bwMode="auto">
          <a:xfrm>
            <a:off x="3984625" y="3089275"/>
            <a:ext cx="1327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Arial" pitchFamily="-65" charset="0"/>
                <a:cs typeface="Arial" pitchFamily="-65" charset="0"/>
              </a:rPr>
              <a:t>phase 2</a:t>
            </a:r>
          </a:p>
        </p:txBody>
      </p:sp>
      <p:sp>
        <p:nvSpPr>
          <p:cNvPr id="45062" name="Rectangle 1030"/>
          <p:cNvSpPr>
            <a:spLocks noChangeArrowheads="1"/>
          </p:cNvSpPr>
          <p:nvPr/>
        </p:nvSpPr>
        <p:spPr bwMode="auto">
          <a:xfrm>
            <a:off x="5462588" y="993775"/>
            <a:ext cx="1325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Arial" pitchFamily="-65" charset="0"/>
                <a:cs typeface="Arial" pitchFamily="-65" charset="0"/>
              </a:rPr>
              <a:t>phase 3</a:t>
            </a:r>
          </a:p>
          <a:p>
            <a:pPr algn="ctr"/>
            <a:r>
              <a:rPr lang="en-US" sz="1200">
                <a:ea typeface="Arial" pitchFamily="-65" charset="0"/>
                <a:cs typeface="Arial" pitchFamily="-65" charset="0"/>
              </a:rPr>
              <a:t>runaway gas accretion</a:t>
            </a:r>
          </a:p>
        </p:txBody>
      </p:sp>
      <p:sp>
        <p:nvSpPr>
          <p:cNvPr id="45063" name="Rectangle 1034"/>
          <p:cNvSpPr>
            <a:spLocks noChangeArrowheads="1"/>
          </p:cNvSpPr>
          <p:nvPr/>
        </p:nvSpPr>
        <p:spPr bwMode="auto">
          <a:xfrm>
            <a:off x="2286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A standard core accretion model for Jupiter</a:t>
            </a:r>
            <a:r>
              <a:rPr lang="ja-JP" altLang="en-US" b="1">
                <a:solidFill>
                  <a:srgbClr val="FFFFFF"/>
                </a:solidFill>
              </a:rPr>
              <a:t>’</a:t>
            </a:r>
            <a:r>
              <a:rPr lang="en-US" altLang="ja-JP" b="1">
                <a:solidFill>
                  <a:srgbClr val="FFFFFF"/>
                </a:solidFill>
              </a:rPr>
              <a:t>s formation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23975" y="4841875"/>
            <a:ext cx="5740400" cy="1058863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5" name="Text Box 20"/>
          <p:cNvSpPr txBox="1">
            <a:spLocks noChangeArrowheads="1"/>
          </p:cNvSpPr>
          <p:nvPr/>
        </p:nvSpPr>
        <p:spPr bwMode="auto">
          <a:xfrm>
            <a:off x="6761163" y="974725"/>
            <a:ext cx="901700" cy="493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600">
                <a:solidFill>
                  <a:schemeClr val="tx2"/>
                </a:solidFill>
                <a:latin typeface="Candara (Body)" charset="0"/>
                <a:ea typeface="Candara (Body)" charset="0"/>
                <a:cs typeface="Candara (Body)" charset="0"/>
              </a:rPr>
              <a:t>Total Mass</a:t>
            </a:r>
          </a:p>
        </p:txBody>
      </p:sp>
      <p:sp>
        <p:nvSpPr>
          <p:cNvPr id="45066" name="Text Box 20"/>
          <p:cNvSpPr txBox="1">
            <a:spLocks noChangeArrowheads="1"/>
          </p:cNvSpPr>
          <p:nvPr/>
        </p:nvSpPr>
        <p:spPr bwMode="auto">
          <a:xfrm>
            <a:off x="6731000" y="3168650"/>
            <a:ext cx="903288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600">
                <a:solidFill>
                  <a:schemeClr val="tx2"/>
                </a:solidFill>
                <a:latin typeface="Candara (Body)" charset="0"/>
                <a:ea typeface="Candara (Body)" charset="0"/>
                <a:cs typeface="Candara (Body)" charset="0"/>
              </a:rPr>
              <a:t>Gas Mass</a:t>
            </a:r>
          </a:p>
        </p:txBody>
      </p:sp>
      <p:sp>
        <p:nvSpPr>
          <p:cNvPr id="45067" name="Text Box 20"/>
          <p:cNvSpPr txBox="1">
            <a:spLocks noChangeArrowheads="1"/>
          </p:cNvSpPr>
          <p:nvPr/>
        </p:nvSpPr>
        <p:spPr bwMode="auto">
          <a:xfrm>
            <a:off x="6689725" y="3937000"/>
            <a:ext cx="903288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600">
                <a:solidFill>
                  <a:schemeClr val="tx2"/>
                </a:solidFill>
                <a:latin typeface="Candara (Body)" charset="0"/>
                <a:ea typeface="Candara (Body)" charset="0"/>
                <a:cs typeface="Candara (Body)" charset="0"/>
              </a:rPr>
              <a:t>Core Mass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52600" y="1038225"/>
            <a:ext cx="3160713" cy="1095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@</a:t>
            </a:r>
          </a:p>
        </p:txBody>
      </p:sp>
      <p:sp>
        <p:nvSpPr>
          <p:cNvPr id="45069" name="TextBox 22"/>
          <p:cNvSpPr txBox="1">
            <a:spLocks noChangeArrowheads="1"/>
          </p:cNvSpPr>
          <p:nvPr/>
        </p:nvSpPr>
        <p:spPr bwMode="auto">
          <a:xfrm>
            <a:off x="3048000" y="1468438"/>
            <a:ext cx="355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70" name="TextBox 22"/>
          <p:cNvSpPr txBox="1">
            <a:spLocks noChangeArrowheads="1"/>
          </p:cNvSpPr>
          <p:nvPr/>
        </p:nvSpPr>
        <p:spPr bwMode="auto">
          <a:xfrm>
            <a:off x="1600200" y="1017588"/>
            <a:ext cx="31892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/>
              <a:t>@ 5.2 AU, Σ</a:t>
            </a:r>
            <a:r>
              <a:rPr lang="en-US" sz="2200" baseline="-25000"/>
              <a:t>S</a:t>
            </a:r>
            <a:r>
              <a:rPr lang="en-US" sz="2200"/>
              <a:t>=10 g cm</a:t>
            </a:r>
            <a:r>
              <a:rPr lang="en-US" sz="2200" baseline="30000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4953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429000"/>
            <a:ext cx="49530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76200" y="6400800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Pollack et al. 1996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76200" y="2133600"/>
            <a:ext cx="3429000" cy="267811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Note that:</a:t>
            </a:r>
          </a:p>
          <a:p>
            <a:pPr algn="ctr">
              <a:buFontTx/>
              <a:buAutoNum type="arabicParenBoth"/>
            </a:pPr>
            <a:r>
              <a:rPr lang="en-US" b="1"/>
              <a:t>formation timescale is long</a:t>
            </a:r>
          </a:p>
          <a:p>
            <a:pPr algn="ctr">
              <a:buFontTx/>
              <a:buAutoNum type="arabicParenBoth"/>
            </a:pPr>
            <a:r>
              <a:rPr lang="en-US" b="1"/>
              <a:t>M</a:t>
            </a:r>
            <a:r>
              <a:rPr lang="en-US" b="1" baseline="-25000"/>
              <a:t>core</a:t>
            </a:r>
            <a:r>
              <a:rPr lang="en-US" b="1"/>
              <a:t> is 10 M</a:t>
            </a:r>
            <a:r>
              <a:rPr lang="en-US" baseline="-25000">
                <a:sym typeface="Symbol" pitchFamily="-65" charset="2"/>
              </a:rPr>
              <a:t></a:t>
            </a:r>
            <a:r>
              <a:rPr lang="en-US" b="1"/>
              <a:t>,</a:t>
            </a:r>
          </a:p>
          <a:p>
            <a:pPr algn="ctr">
              <a:buFontTx/>
              <a:buAutoNum type="arabicParenBoth"/>
            </a:pPr>
            <a:r>
              <a:rPr lang="en-US" b="1"/>
              <a:t>Planetesimal size</a:t>
            </a:r>
          </a:p>
          <a:p>
            <a:pPr algn="ctr">
              <a:buFontTx/>
              <a:buAutoNum type="arabicParenBoth"/>
            </a:pPr>
            <a:r>
              <a:rPr lang="en-US" b="1"/>
              <a:t>we don</a:t>
            </a:r>
            <a:r>
              <a:rPr lang="ja-JP" altLang="en-US" b="1"/>
              <a:t>’</a:t>
            </a:r>
            <a:r>
              <a:rPr lang="en-US" altLang="ja-JP" b="1"/>
              <a:t>t get the correct final mass</a:t>
            </a:r>
            <a:endParaRPr lang="en-US" b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741735">
            <a:off x="1071563" y="2984500"/>
            <a:ext cx="76581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Final mass depends on the time of gas dissipation!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11188" y="765175"/>
            <a:ext cx="81534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-65" charset="2"/>
              <a:buNone/>
            </a:pPr>
            <a:r>
              <a:rPr lang="en-US" b="1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Problems/Challenges:</a:t>
            </a:r>
          </a:p>
          <a:p>
            <a:pPr marL="0" indent="0" eaLnBrk="1" hangingPunct="1">
              <a:spcBef>
                <a:spcPct val="0"/>
              </a:spcBef>
              <a:buFont typeface="Wingdings 2" pitchFamily="-65" charset="2"/>
              <a:buNone/>
            </a:pPr>
            <a:endParaRPr lang="en-US" b="1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eaLnBrk="1" hangingPunct="1">
              <a:spcBef>
                <a:spcPct val="0"/>
              </a:spcBef>
              <a:buFontTx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 Formation </a:t>
            </a:r>
            <a:r>
              <a:rPr lang="en-US" sz="22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timescale for in situ formation</a:t>
            </a:r>
            <a:endParaRPr lang="en-US" sz="2200" baseline="-25000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  <a:sym typeface="Symbol" pitchFamily="-65" charset="2"/>
            </a:endParaRPr>
          </a:p>
          <a:p>
            <a:pPr marL="0" indent="0" eaLnBrk="1" hangingPunct="1">
              <a:spcBef>
                <a:spcPct val="0"/>
              </a:spcBef>
              <a:buFontTx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  Getting </a:t>
            </a:r>
            <a:r>
              <a:rPr lang="en-US" sz="22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Uranus-like final composition</a:t>
            </a:r>
          </a:p>
          <a:p>
            <a:pPr marL="0" indent="0" eaLnBrk="1" hangingPunct="1">
              <a:spcBef>
                <a:spcPct val="0"/>
              </a:spcBef>
              <a:buFont typeface="Wingdings 2" pitchFamily="-65" charset="2"/>
              <a:buNone/>
            </a:pPr>
            <a:endParaRPr lang="en-US" sz="2200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  <a:sym typeface="Symbol" pitchFamily="-65" charset="2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-65" charset="2"/>
              <a:buNone/>
            </a:pPr>
            <a:r>
              <a:rPr lang="en-US" b="1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Possible Solutions:</a:t>
            </a:r>
          </a:p>
          <a:p>
            <a:pPr marL="0" indent="0" eaLnBrk="1" hangingPunct="1">
              <a:spcBef>
                <a:spcPct val="0"/>
              </a:spcBef>
              <a:buFont typeface="Wingdings 2" pitchFamily="-65" charset="2"/>
              <a:buNone/>
            </a:pPr>
            <a:endParaRPr lang="en-US" b="1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 Formation </a:t>
            </a:r>
            <a:r>
              <a:rPr lang="en-US" sz="22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closer to the sun (Nice Model)</a:t>
            </a:r>
            <a:endParaRPr lang="en-US" sz="2200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 Disk </a:t>
            </a:r>
            <a:r>
              <a:rPr lang="en-US" sz="22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physics/chemistry – disk evolution, enhancing the solids  </a:t>
            </a:r>
            <a:endParaRPr lang="en-US" sz="2200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 High </a:t>
            </a:r>
            <a:r>
              <a:rPr lang="en-US" sz="22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accretion rates: dynamically cold </a:t>
            </a:r>
            <a:r>
              <a:rPr lang="en-US" sz="2200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planetesimal</a:t>
            </a:r>
            <a:r>
              <a:rPr lang="en-US" sz="22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disk</a:t>
            </a:r>
            <a:endParaRPr lang="en-US" sz="2200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 A </a:t>
            </a:r>
            <a:r>
              <a:rPr lang="en-US" sz="22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combination…</a:t>
            </a:r>
            <a:endParaRPr lang="en-US" sz="2200" b="1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U&amp;N Formation: The Nice Model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pPr marL="514350" indent="-514350" algn="just" eaLnBrk="1" hangingPunct="1"/>
            <a:r>
              <a:rPr lang="en-US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Formation at smaller radial distances </a:t>
            </a:r>
            <a:r>
              <a:rPr lang="en-US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Wingdings" pitchFamily="-65" charset="2"/>
              </a:rPr>
              <a:t> solves the timescale problem &amp; consistent with some features of the solar-system</a:t>
            </a:r>
          </a:p>
          <a:p>
            <a:pPr marL="514350" indent="-514350" algn="just" eaLnBrk="1" hangingPunct="1">
              <a:buFontTx/>
              <a:buNone/>
            </a:pPr>
            <a:endParaRPr lang="en-US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  <a:sym typeface="Wingdings" pitchFamily="-65" charset="2"/>
            </a:endParaRPr>
          </a:p>
          <a:p>
            <a:pPr marL="514350" indent="-514350" algn="just" eaLnBrk="1" hangingPunct="1"/>
            <a:r>
              <a:rPr lang="en-US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Wingdings" pitchFamily="-65" charset="2"/>
              </a:rPr>
              <a:t>Difficulties:</a:t>
            </a:r>
          </a:p>
          <a:p>
            <a:pPr marL="914400" lvl="1" indent="-514350" algn="just" eaLnBrk="1" hangingPunct="1"/>
            <a:r>
              <a:rPr lang="en-US">
                <a:solidFill>
                  <a:srgbClr val="000000"/>
                </a:solidFill>
                <a:latin typeface="Arial" pitchFamily="-65" charset="0"/>
                <a:sym typeface="Wingdings" pitchFamily="-65" charset="2"/>
              </a:rPr>
              <a:t>Cannot distinguish between Uranus and Neptune </a:t>
            </a:r>
          </a:p>
          <a:p>
            <a:pPr marL="914400" lvl="1" indent="-514350" algn="just" eaLnBrk="1" hangingPunct="1"/>
            <a:r>
              <a:rPr lang="en-US">
                <a:solidFill>
                  <a:srgbClr val="000000"/>
                </a:solidFill>
                <a:latin typeface="Arial" pitchFamily="-65" charset="0"/>
                <a:sym typeface="Wingdings" pitchFamily="-65" charset="2"/>
              </a:rPr>
              <a:t>In many of the simulations the properties of the two outer planets (U, N) cannot be reconstructed </a:t>
            </a:r>
          </a:p>
          <a:p>
            <a:pPr marL="514350" indent="-514350" algn="just" eaLnBrk="1" hangingPunct="1"/>
            <a:endParaRPr lang="en-US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  <a:sym typeface="Wingdings" pitchFamily="-65" charset="2"/>
            </a:endParaRPr>
          </a:p>
          <a:p>
            <a:pPr marL="514350" indent="-514350" algn="just" eaLnBrk="1" hangingPunct="1">
              <a:buFontTx/>
              <a:buNone/>
            </a:pPr>
            <a:endParaRPr lang="en-US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  <a:sym typeface="Wingdings" pitchFamily="-65" charset="2"/>
            </a:endParaRPr>
          </a:p>
          <a:p>
            <a:pPr marL="514350" indent="-514350" algn="just" eaLnBrk="1" hangingPunct="1">
              <a:buFontTx/>
              <a:buNone/>
            </a:pPr>
            <a:endParaRPr lang="en-US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28575" y="6324600"/>
            <a:ext cx="8963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1B3742"/>
                </a:solidFill>
              </a:rPr>
              <a:t>see e.g . Thomess et al. 1999; 2002; Morbidelli et al. 2005; Tsiganis et al. 2005 </a:t>
            </a:r>
          </a:p>
          <a:p>
            <a:endParaRPr lang="en-US" sz="1800">
              <a:solidFill>
                <a:srgbClr val="1B3742"/>
              </a:solidFill>
            </a:endParaRPr>
          </a:p>
          <a:p>
            <a:endParaRPr lang="en-US" sz="1800">
              <a:solidFill>
                <a:srgbClr val="1B37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Formation at shorter radial distances 				+ solid-rich disk</a:t>
            </a: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52400" y="6305550"/>
            <a:ext cx="477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Dodson-Robinson &amp; Bodenheimer, 2010</a:t>
            </a:r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2868613" y="4868863"/>
            <a:ext cx="3863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215D77"/>
                </a:solidFill>
              </a:rPr>
              <a:t>Formation at 12 and 15 AU</a:t>
            </a:r>
          </a:p>
        </p:txBody>
      </p:sp>
      <p:pic>
        <p:nvPicPr>
          <p:cNvPr id="4915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600200"/>
            <a:ext cx="43402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938" y="1612900"/>
            <a:ext cx="436086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4577" y="2967335"/>
            <a:ext cx="7454860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Formation during phase 1!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rgbClr val="1B3742"/>
                </a:solidFill>
                <a:ea typeface="ＭＳ Ｐゴシック" pitchFamily="-65" charset="-128"/>
                <a:cs typeface="ＭＳ Ｐゴシック" pitchFamily="-65" charset="-128"/>
              </a:rPr>
              <a:t>Formation in a “dynamically cold” disk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114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Fast growth if planetesimals are small.</a:t>
            </a:r>
          </a:p>
          <a:p>
            <a:pPr marL="0" indent="0" algn="just" eaLnBrk="1" hangingPunct="1">
              <a:buFontTx/>
              <a:buNone/>
            </a:pPr>
            <a:endParaRPr lang="en-US">
              <a:solidFill>
                <a:srgbClr val="1B3742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algn="just" eaLnBrk="1" hangingPunct="1">
              <a:buFontTx/>
              <a:buNone/>
            </a:pPr>
            <a:r>
              <a:rPr lang="en-US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R. Rafikov </a:t>
            </a:r>
            <a:r>
              <a:rPr lang="en-US" sz="200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(but see also Goldreich et al. 2003; 2004)</a:t>
            </a:r>
          </a:p>
          <a:p>
            <a:pPr marL="0" indent="0" algn="just" eaLnBrk="1" hangingPunct="1">
              <a:buFontTx/>
              <a:buNone/>
            </a:pPr>
            <a:r>
              <a:rPr lang="en-US" sz="220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 initially large planetesimals are unaffected by gas drag and beak into small planetesimals which can easily be accreted by a growing core </a:t>
            </a:r>
            <a:r>
              <a:rPr lang="en-US" sz="2200">
                <a:solidFill>
                  <a:srgbClr val="1B3742"/>
                </a:solidFill>
                <a:latin typeface="Wingdings" pitchFamily="-65" charset="2"/>
                <a:ea typeface="Wingdings" pitchFamily="-65" charset="2"/>
                <a:cs typeface="Wingdings" pitchFamily="-65" charset="2"/>
              </a:rPr>
              <a:t></a:t>
            </a:r>
            <a:r>
              <a:rPr lang="en-US" sz="220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high accretion rates also at large radial distances.</a:t>
            </a:r>
          </a:p>
          <a:p>
            <a:pPr marL="0" indent="0" algn="just" eaLnBrk="1" hangingPunct="1">
              <a:buFontTx/>
              <a:buNone/>
            </a:pPr>
            <a:endParaRPr lang="en-US">
              <a:solidFill>
                <a:srgbClr val="1B3742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Content Placeholder 5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28194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If accretion rates are high** can Uranus and Neptune form </a:t>
            </a:r>
            <a:r>
              <a:rPr lang="en-US" sz="2800" b="1" i="1" dirty="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 situ</a:t>
            </a:r>
            <a:r>
              <a:rPr lang="en-US" sz="2800" b="1" dirty="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Explore various disk densities, accretion </a:t>
            </a:r>
            <a:r>
              <a:rPr lang="en-US" sz="2800" dirty="0" smtClean="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rates.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dirty="0">
              <a:solidFill>
                <a:srgbClr val="1B3742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dirty="0">
              <a:solidFill>
                <a:srgbClr val="1B3742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dirty="0">
              <a:solidFill>
                <a:srgbClr val="1B3742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**</a:t>
            </a:r>
            <a:r>
              <a:rPr lang="en-US" sz="1800" dirty="0" err="1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Rafikov</a:t>
            </a:r>
            <a:r>
              <a:rPr lang="en-US" sz="1800" dirty="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, 2011; </a:t>
            </a:r>
            <a:r>
              <a:rPr lang="en-US" sz="1800" dirty="0" err="1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Lambrechts</a:t>
            </a:r>
            <a:r>
              <a:rPr lang="en-US" sz="1800" dirty="0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&amp; Johansen,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5088" y="-1588"/>
            <a:ext cx="8610600" cy="838201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Preliminary 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results: 20 AU</a:t>
            </a:r>
            <a:b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Helled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&amp;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Bodenheimer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in prep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pic>
        <p:nvPicPr>
          <p:cNvPr id="5222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1166112"/>
            <a:ext cx="3417888" cy="22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98223"/>
            <a:ext cx="3429000" cy="22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243852"/>
            <a:ext cx="3252376" cy="21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045857"/>
            <a:ext cx="3492964" cy="227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3471446"/>
            <a:ext cx="1522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=0.35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248400"/>
            <a:ext cx="1408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=3.5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954862" y="3429000"/>
            <a:ext cx="1408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=0.7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6324600"/>
            <a:ext cx="2559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=1.6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; (dMc/dt)/20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5088" y="-1588"/>
            <a:ext cx="8610600" cy="838201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Preliminary 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results: 15 AU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Helled &amp;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Bodenheimer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in prep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40322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814691"/>
            <a:ext cx="3889375" cy="272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4572000"/>
            <a:ext cx="1408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=5.5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572000"/>
            <a:ext cx="1522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=0.55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5088" y="-1588"/>
            <a:ext cx="8610600" cy="838201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Preliminary 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results: 12 AU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Helled &amp;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Bodenheimer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in prep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381887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143000"/>
            <a:ext cx="3886200" cy="26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038600"/>
            <a:ext cx="3792537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3700046"/>
            <a:ext cx="1522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=0.35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6519446"/>
            <a:ext cx="1522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=0.35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657600"/>
            <a:ext cx="1522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=0.35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5288" y="765175"/>
            <a:ext cx="8439150" cy="561975"/>
          </a:xfrm>
        </p:spPr>
        <p:txBody>
          <a:bodyPr/>
          <a:lstStyle/>
          <a:p>
            <a:pPr marL="0" indent="0" algn="ctr" eaLnBrk="1" hangingPunct="1">
              <a:buFont typeface="Wingdings 2" pitchFamily="-65" charset="2"/>
              <a:buNone/>
            </a:pPr>
            <a:r>
              <a:rPr lang="en-US" sz="27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low/intermediate-mass planets are common</a:t>
            </a:r>
          </a:p>
          <a:p>
            <a:pPr marL="349250" lvl="1" indent="0" algn="ctr" eaLnBrk="1" hangingPunct="1">
              <a:buFont typeface="Wingdings 2" pitchFamily="-65" charset="2"/>
              <a:buNone/>
            </a:pPr>
            <a:r>
              <a:rPr lang="en-US" sz="2500">
                <a:solidFill>
                  <a:srgbClr val="000000"/>
                </a:solidFill>
                <a:latin typeface="Arial" pitchFamily="-65" charset="0"/>
              </a:rPr>
              <a:t>What are they made of? </a:t>
            </a:r>
            <a:r>
              <a:rPr lang="en-US" sz="2700">
                <a:solidFill>
                  <a:srgbClr val="000000"/>
                </a:solidFill>
                <a:latin typeface="Arial" pitchFamily="-65" charset="0"/>
              </a:rPr>
              <a:t>How do they form?      Where do they form?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997200"/>
            <a:ext cx="4640263" cy="347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5088" y="-1588"/>
            <a:ext cx="8610600" cy="838201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Preliminary 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results: 30 AU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Helled &amp;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Bodenheimer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in prep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pic>
        <p:nvPicPr>
          <p:cNvPr id="5529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00200"/>
            <a:ext cx="438538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4648200"/>
            <a:ext cx="1522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σ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=0.35 </a:t>
            </a:r>
            <a:r>
              <a:rPr lang="en-US" sz="1600" dirty="0" err="1" smtClean="0"/>
              <a:t>g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(Preliminary)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Conclusions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Uranus and Neptune could form in situ - the old </a:t>
            </a:r>
            <a:r>
              <a:rPr lang="en-US" i="1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timescale problem</a:t>
            </a:r>
            <a:r>
              <a:rPr lang="en-US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disappears!</a:t>
            </a:r>
          </a:p>
          <a:p>
            <a:pPr algn="just" eaLnBrk="1" hangingPunct="1"/>
            <a:r>
              <a:rPr lang="en-US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 challenge is to keep Uranus and Neptune small and from accreting too much gas and/or solids. </a:t>
            </a:r>
          </a:p>
          <a:p>
            <a:pPr algn="just" eaLnBrk="1" hangingPunct="1"/>
            <a:r>
              <a:rPr lang="en-US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Getting the correct gas-to-solid ratio is not trivial</a:t>
            </a:r>
          </a:p>
          <a:p>
            <a:pPr algn="just" eaLnBrk="1" hangingPunct="1"/>
            <a:r>
              <a:rPr lang="en-US">
                <a:solidFill>
                  <a:srgbClr val="1B374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Explains the diversity of intermediate-mass exoplanets</a:t>
            </a:r>
          </a:p>
          <a:p>
            <a:pPr algn="just" eaLnBrk="1" hangingPunct="1"/>
            <a:endParaRPr lang="en-US">
              <a:solidFill>
                <a:srgbClr val="1B3742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5586413" y="6319838"/>
            <a:ext cx="35575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/>
              <a:t>Helled &amp; Bodenheimer, in prep.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 alternative model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114800"/>
          </a:xfrm>
        </p:spPr>
        <p:txBody>
          <a:bodyPr/>
          <a:lstStyle/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Formation by disk instability at large radial distance followed by core formation and gas removal </a:t>
            </a:r>
            <a:r>
              <a:rPr lang="en-US" sz="18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(e.g., Boss et al. 2002; Nayakshin, 2011;  Boley et al., 2011)</a:t>
            </a:r>
          </a:p>
          <a:p>
            <a:pPr algn="just" eaLnBrk="1" hangingPunct="1"/>
            <a:endParaRPr lang="en-US" sz="26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However </a:t>
            </a:r>
          </a:p>
          <a:p>
            <a:pPr marL="800100" lvl="1" indent="-342900" algn="just" eaLnBrk="1" hangingPunct="1">
              <a:buFontTx/>
              <a:buAutoNum type="arabicPeriod"/>
            </a:pPr>
            <a:r>
              <a:rPr lang="en-US" sz="2000">
                <a:solidFill>
                  <a:srgbClr val="000000"/>
                </a:solidFill>
                <a:latin typeface="Arial" pitchFamily="-65" charset="0"/>
              </a:rPr>
              <a:t>Ice grains might not settle all the way to the center and in addition</a:t>
            </a:r>
            <a:endParaRPr lang="en-US" sz="1800">
              <a:solidFill>
                <a:srgbClr val="000000"/>
              </a:solidFill>
              <a:latin typeface="Arial" pitchFamily="-65" charset="0"/>
            </a:endParaRPr>
          </a:p>
          <a:p>
            <a:pPr marL="800100" lvl="1" indent="-342900" algn="just" eaLnBrk="1" hangingPunct="1">
              <a:buFontTx/>
              <a:buAutoNum type="arabicPeriod"/>
            </a:pPr>
            <a:r>
              <a:rPr lang="en-US" sz="2000">
                <a:solidFill>
                  <a:srgbClr val="000000"/>
                </a:solidFill>
                <a:latin typeface="Arial" pitchFamily="-65" charset="0"/>
              </a:rPr>
              <a:t>Strongly depends on grain size and the removal of the envelope</a:t>
            </a:r>
          </a:p>
          <a:p>
            <a:pPr marL="800100" lvl="1" indent="-342900" algn="just" eaLnBrk="1" hangingPunct="1">
              <a:buFontTx/>
              <a:buAutoNum type="arabicPeriod"/>
            </a:pPr>
            <a:r>
              <a:rPr lang="en-US" sz="2000">
                <a:solidFill>
                  <a:srgbClr val="000000"/>
                </a:solidFill>
                <a:latin typeface="Arial" pitchFamily="-65" charset="0"/>
              </a:rPr>
              <a:t>Still work in progress…</a:t>
            </a:r>
          </a:p>
        </p:txBody>
      </p:sp>
      <p:pic>
        <p:nvPicPr>
          <p:cNvPr id="5734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9113" y="4648200"/>
            <a:ext cx="35448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8218488" y="6577013"/>
            <a:ext cx="89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DAEDEF"/>
                </a:solidFill>
              </a:rPr>
              <a:t>L. Mayer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Connect Internal Structure with Origin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Despite the similar masses Uranus and Neptune they differ in other physical properties.</a:t>
            </a:r>
          </a:p>
          <a:p>
            <a:pPr algn="just" eaLnBrk="1" hangingPunct="1"/>
            <a:endParaRPr lang="en-US" sz="22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What are the causes for these differences?</a:t>
            </a:r>
          </a:p>
          <a:p>
            <a:pPr lvl="2" algn="just" eaLnBrk="1" hangingPunct="1"/>
            <a:r>
              <a:rPr lang="en-US" sz="22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The difference </a:t>
            </a:r>
            <a:r>
              <a:rPr lang="en-US" sz="2200" b="1" i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could</a:t>
            </a:r>
            <a:r>
              <a:rPr lang="en-US" sz="22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 be a result of post formation events such as giant impacts.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urved Right Arrow 52"/>
          <p:cNvSpPr>
            <a:spLocks noChangeArrowheads="1"/>
          </p:cNvSpPr>
          <p:nvPr/>
        </p:nvSpPr>
        <p:spPr bwMode="auto">
          <a:xfrm>
            <a:off x="1143000" y="3505200"/>
            <a:ext cx="457200" cy="304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391400" cy="762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0D0D0D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Giant impacts: </a:t>
            </a:r>
            <a:br>
              <a:rPr lang="en-US" sz="3200">
                <a:solidFill>
                  <a:srgbClr val="0D0D0D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400" i="1">
                <a:solidFill>
                  <a:srgbClr val="0D0D0D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tilt, internal flux and atmospheric composition, satellite formation</a:t>
            </a:r>
            <a:br>
              <a:rPr lang="en-US" sz="2400" i="1">
                <a:solidFill>
                  <a:srgbClr val="0D0D0D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endParaRPr lang="en-US" sz="2400" i="1">
              <a:solidFill>
                <a:srgbClr val="0D0D0D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59395" name="Group 37"/>
          <p:cNvGrpSpPr>
            <a:grpSpLocks/>
          </p:cNvGrpSpPr>
          <p:nvPr/>
        </p:nvGrpSpPr>
        <p:grpSpPr bwMode="auto">
          <a:xfrm>
            <a:off x="762000" y="3810000"/>
            <a:ext cx="1295400" cy="1143000"/>
            <a:chOff x="1447800" y="3810000"/>
            <a:chExt cx="1295400" cy="1143000"/>
          </a:xfrm>
        </p:grpSpPr>
        <p:sp>
          <p:nvSpPr>
            <p:cNvPr id="59430" name="Oval 4"/>
            <p:cNvSpPr>
              <a:spLocks noChangeArrowheads="1"/>
            </p:cNvSpPr>
            <p:nvPr/>
          </p:nvSpPr>
          <p:spPr bwMode="auto">
            <a:xfrm>
              <a:off x="1447800" y="3810000"/>
              <a:ext cx="12954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1" name="Oval 6"/>
            <p:cNvSpPr>
              <a:spLocks noChangeArrowheads="1"/>
            </p:cNvSpPr>
            <p:nvPr/>
          </p:nvSpPr>
          <p:spPr bwMode="auto">
            <a:xfrm>
              <a:off x="1905000" y="41910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396" name="Oval 7"/>
          <p:cNvSpPr>
            <a:spLocks noChangeArrowheads="1"/>
          </p:cNvSpPr>
          <p:nvPr/>
        </p:nvSpPr>
        <p:spPr bwMode="auto">
          <a:xfrm>
            <a:off x="152400" y="4191000"/>
            <a:ext cx="381000" cy="3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397" name="Group 38"/>
          <p:cNvGrpSpPr>
            <a:grpSpLocks/>
          </p:cNvGrpSpPr>
          <p:nvPr/>
        </p:nvGrpSpPr>
        <p:grpSpPr bwMode="auto">
          <a:xfrm>
            <a:off x="2971800" y="3810000"/>
            <a:ext cx="1219200" cy="1143000"/>
            <a:chOff x="3200400" y="3810000"/>
            <a:chExt cx="1219200" cy="1143000"/>
          </a:xfrm>
        </p:grpSpPr>
        <p:sp>
          <p:nvSpPr>
            <p:cNvPr id="59421" name="Oval 5"/>
            <p:cNvSpPr>
              <a:spLocks noChangeArrowheads="1"/>
            </p:cNvSpPr>
            <p:nvPr/>
          </p:nvSpPr>
          <p:spPr bwMode="auto">
            <a:xfrm>
              <a:off x="3200400" y="3810000"/>
              <a:ext cx="12192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Cloud 17"/>
            <p:cNvSpPr/>
            <p:nvPr/>
          </p:nvSpPr>
          <p:spPr bwMode="auto">
            <a:xfrm>
              <a:off x="3581400" y="4191000"/>
              <a:ext cx="457200" cy="457200"/>
            </a:xfrm>
            <a:prstGeom prst="cloud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9423" name="Straight Arrow Connector 12"/>
            <p:cNvCxnSpPr>
              <a:cxnSpLocks noChangeShapeType="1"/>
              <a:stCxn id="18" idx="3"/>
            </p:cNvCxnSpPr>
            <p:nvPr/>
          </p:nvCxnSpPr>
          <p:spPr bwMode="auto">
            <a:xfrm rot="5400000" flipH="1" flipV="1">
              <a:off x="3720730" y="4051671"/>
              <a:ext cx="254741" cy="76200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59424" name="Straight Arrow Connector 14"/>
            <p:cNvCxnSpPr>
              <a:cxnSpLocks noChangeShapeType="1"/>
              <a:stCxn id="18" idx="0"/>
            </p:cNvCxnSpPr>
            <p:nvPr/>
          </p:nvCxnSpPr>
          <p:spPr bwMode="auto">
            <a:xfrm>
              <a:off x="4038219" y="4419600"/>
              <a:ext cx="228981" cy="76200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59425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3504958" y="4572244"/>
              <a:ext cx="229085" cy="228600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59426" name="Straight Arrow Connector 19"/>
            <p:cNvCxnSpPr>
              <a:cxnSpLocks noChangeShapeType="1"/>
              <a:stCxn id="18" idx="2"/>
            </p:cNvCxnSpPr>
            <p:nvPr/>
          </p:nvCxnSpPr>
          <p:spPr bwMode="auto">
            <a:xfrm rot="10800000">
              <a:off x="3352800" y="4419600"/>
              <a:ext cx="230018" cy="1588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59427" name="Straight Arrow Connector 21"/>
            <p:cNvCxnSpPr>
              <a:cxnSpLocks noChangeShapeType="1"/>
            </p:cNvCxnSpPr>
            <p:nvPr/>
          </p:nvCxnSpPr>
          <p:spPr bwMode="auto">
            <a:xfrm rot="16200000" flipV="1">
              <a:off x="3505202" y="4038600"/>
              <a:ext cx="228599" cy="228599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59428" name="Straight Arrow Connector 24"/>
            <p:cNvCxnSpPr>
              <a:cxnSpLocks noChangeShapeType="1"/>
            </p:cNvCxnSpPr>
            <p:nvPr/>
          </p:nvCxnSpPr>
          <p:spPr bwMode="auto">
            <a:xfrm rot="16200000" flipH="1">
              <a:off x="3848100" y="4610100"/>
              <a:ext cx="228600" cy="152400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59429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3886200" y="4191000"/>
              <a:ext cx="304800" cy="152400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arrow" w="med" len="med"/>
            </a:ln>
          </p:spPr>
        </p:cxnSp>
      </p:grpSp>
      <p:sp>
        <p:nvSpPr>
          <p:cNvPr id="59398" name="Oval 7"/>
          <p:cNvSpPr>
            <a:spLocks noChangeArrowheads="1"/>
          </p:cNvSpPr>
          <p:nvPr/>
        </p:nvSpPr>
        <p:spPr bwMode="auto">
          <a:xfrm>
            <a:off x="4876800" y="3733800"/>
            <a:ext cx="381000" cy="3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399" name="Group 40"/>
          <p:cNvGrpSpPr>
            <a:grpSpLocks/>
          </p:cNvGrpSpPr>
          <p:nvPr/>
        </p:nvGrpSpPr>
        <p:grpSpPr bwMode="auto">
          <a:xfrm>
            <a:off x="5638800" y="3733800"/>
            <a:ext cx="1295400" cy="1143000"/>
            <a:chOff x="6172200" y="3733800"/>
            <a:chExt cx="1295400" cy="1143000"/>
          </a:xfrm>
        </p:grpSpPr>
        <p:sp>
          <p:nvSpPr>
            <p:cNvPr id="59419" name="Oval 4"/>
            <p:cNvSpPr>
              <a:spLocks noChangeArrowheads="1"/>
            </p:cNvSpPr>
            <p:nvPr/>
          </p:nvSpPr>
          <p:spPr bwMode="auto">
            <a:xfrm>
              <a:off x="6172200" y="3733800"/>
              <a:ext cx="12954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0" name="Oval 6"/>
            <p:cNvSpPr>
              <a:spLocks noChangeArrowheads="1"/>
            </p:cNvSpPr>
            <p:nvPr/>
          </p:nvSpPr>
          <p:spPr bwMode="auto">
            <a:xfrm>
              <a:off x="6629400" y="41148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00" name="Right Arrow 39"/>
          <p:cNvSpPr>
            <a:spLocks noChangeArrowheads="1"/>
          </p:cNvSpPr>
          <p:nvPr/>
        </p:nvSpPr>
        <p:spPr bwMode="auto">
          <a:xfrm>
            <a:off x="2590800" y="4191000"/>
            <a:ext cx="304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Right Arrow 41"/>
          <p:cNvSpPr>
            <a:spLocks noChangeArrowheads="1"/>
          </p:cNvSpPr>
          <p:nvPr/>
        </p:nvSpPr>
        <p:spPr bwMode="auto">
          <a:xfrm>
            <a:off x="7086600" y="4191000"/>
            <a:ext cx="304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402" name="Group 45"/>
          <p:cNvGrpSpPr>
            <a:grpSpLocks/>
          </p:cNvGrpSpPr>
          <p:nvPr/>
        </p:nvGrpSpPr>
        <p:grpSpPr bwMode="auto">
          <a:xfrm>
            <a:off x="7467600" y="3733800"/>
            <a:ext cx="1295400" cy="1143000"/>
            <a:chOff x="1447800" y="3810000"/>
            <a:chExt cx="1295400" cy="1143000"/>
          </a:xfrm>
        </p:grpSpPr>
        <p:sp>
          <p:nvSpPr>
            <p:cNvPr id="59417" name="Oval 4"/>
            <p:cNvSpPr>
              <a:spLocks noChangeArrowheads="1"/>
            </p:cNvSpPr>
            <p:nvPr/>
          </p:nvSpPr>
          <p:spPr bwMode="auto">
            <a:xfrm>
              <a:off x="1447800" y="3810000"/>
              <a:ext cx="12954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8" name="Oval 6"/>
            <p:cNvSpPr>
              <a:spLocks noChangeArrowheads="1"/>
            </p:cNvSpPr>
            <p:nvPr/>
          </p:nvSpPr>
          <p:spPr bwMode="auto">
            <a:xfrm>
              <a:off x="1905000" y="41910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03" name="Up Arrow 51"/>
          <p:cNvSpPr>
            <a:spLocks noChangeArrowheads="1"/>
          </p:cNvSpPr>
          <p:nvPr/>
        </p:nvSpPr>
        <p:spPr bwMode="auto">
          <a:xfrm>
            <a:off x="1371600" y="3505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Curved Right Arrow 53"/>
          <p:cNvSpPr>
            <a:spLocks noChangeArrowheads="1"/>
          </p:cNvSpPr>
          <p:nvPr/>
        </p:nvSpPr>
        <p:spPr bwMode="auto">
          <a:xfrm>
            <a:off x="3352800" y="3505200"/>
            <a:ext cx="457200" cy="304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Up Arrow 54"/>
          <p:cNvSpPr>
            <a:spLocks noChangeArrowheads="1"/>
          </p:cNvSpPr>
          <p:nvPr/>
        </p:nvSpPr>
        <p:spPr bwMode="auto">
          <a:xfrm>
            <a:off x="3505200" y="3505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Curved Right Arrow 55"/>
          <p:cNvSpPr>
            <a:spLocks noChangeArrowheads="1"/>
          </p:cNvSpPr>
          <p:nvPr/>
        </p:nvSpPr>
        <p:spPr bwMode="auto">
          <a:xfrm>
            <a:off x="6019800" y="3429000"/>
            <a:ext cx="457200" cy="304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Up Arrow 56"/>
          <p:cNvSpPr>
            <a:spLocks noChangeArrowheads="1"/>
          </p:cNvSpPr>
          <p:nvPr/>
        </p:nvSpPr>
        <p:spPr bwMode="auto">
          <a:xfrm>
            <a:off x="6172200" y="3429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ight Arrow 58"/>
          <p:cNvSpPr>
            <a:spLocks noChangeArrowheads="1"/>
          </p:cNvSpPr>
          <p:nvPr/>
        </p:nvSpPr>
        <p:spPr bwMode="auto">
          <a:xfrm>
            <a:off x="8610600" y="4114800"/>
            <a:ext cx="4572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Curved Down Arrow 59"/>
          <p:cNvSpPr>
            <a:spLocks noChangeArrowheads="1"/>
          </p:cNvSpPr>
          <p:nvPr/>
        </p:nvSpPr>
        <p:spPr bwMode="auto">
          <a:xfrm>
            <a:off x="8610600" y="4038600"/>
            <a:ext cx="381000" cy="30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0" name="TextBox 63"/>
          <p:cNvSpPr txBox="1">
            <a:spLocks noChangeArrowheads="1"/>
          </p:cNvSpPr>
          <p:nvPr/>
        </p:nvSpPr>
        <p:spPr bwMode="auto">
          <a:xfrm>
            <a:off x="533400" y="2209800"/>
            <a:ext cx="370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D0D0D"/>
                </a:solidFill>
              </a:rPr>
              <a:t>Neptune</a:t>
            </a:r>
            <a:r>
              <a:rPr lang="en-US">
                <a:solidFill>
                  <a:srgbClr val="0D0D0D"/>
                </a:solidFill>
              </a:rPr>
              <a:t>: Radial Collision</a:t>
            </a:r>
          </a:p>
        </p:txBody>
      </p:sp>
      <p:sp>
        <p:nvSpPr>
          <p:cNvPr id="59411" name="TextBox 64"/>
          <p:cNvSpPr txBox="1">
            <a:spLocks noChangeArrowheads="1"/>
          </p:cNvSpPr>
          <p:nvPr/>
        </p:nvSpPr>
        <p:spPr bwMode="auto">
          <a:xfrm>
            <a:off x="5181600" y="2209800"/>
            <a:ext cx="3725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D0D0D"/>
                </a:solidFill>
              </a:rPr>
              <a:t>Uranus</a:t>
            </a:r>
            <a:r>
              <a:rPr lang="en-US">
                <a:solidFill>
                  <a:srgbClr val="0D0D0D"/>
                </a:solidFill>
              </a:rPr>
              <a:t>: Oblique Collision</a:t>
            </a:r>
          </a:p>
        </p:txBody>
      </p:sp>
      <p:cxnSp>
        <p:nvCxnSpPr>
          <p:cNvPr id="59412" name="Straight Arrow Connector 31"/>
          <p:cNvCxnSpPr>
            <a:cxnSpLocks noChangeShapeType="1"/>
          </p:cNvCxnSpPr>
          <p:nvPr/>
        </p:nvCxnSpPr>
        <p:spPr bwMode="auto">
          <a:xfrm>
            <a:off x="533400" y="4343400"/>
            <a:ext cx="19050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59413" name="TextBox 46"/>
          <p:cNvSpPr txBox="1">
            <a:spLocks noChangeArrowheads="1"/>
          </p:cNvSpPr>
          <p:nvPr/>
        </p:nvSpPr>
        <p:spPr bwMode="auto">
          <a:xfrm>
            <a:off x="76200" y="5221288"/>
            <a:ext cx="441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solidFill>
                  <a:srgbClr val="0D0D0D"/>
                </a:solidFill>
              </a:rPr>
              <a:t>Enough energy to mix the Core: Mixed and adiabatic interior, efficient cooling</a:t>
            </a:r>
          </a:p>
        </p:txBody>
      </p:sp>
      <p:sp>
        <p:nvSpPr>
          <p:cNvPr id="59414" name="TextBox 48"/>
          <p:cNvSpPr txBox="1">
            <a:spLocks noChangeArrowheads="1"/>
          </p:cNvSpPr>
          <p:nvPr/>
        </p:nvSpPr>
        <p:spPr bwMode="auto">
          <a:xfrm>
            <a:off x="4648200" y="5221288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solidFill>
                  <a:srgbClr val="0D0D0D"/>
                </a:solidFill>
              </a:rPr>
              <a:t>Angular momentum deposition: Core (MOI) convection is inhibited </a:t>
            </a:r>
            <a:r>
              <a:rPr lang="en-US" sz="1800">
                <a:solidFill>
                  <a:srgbClr val="0D0D0D"/>
                </a:solidFill>
                <a:latin typeface="Wingdings" pitchFamily="-65" charset="2"/>
                <a:ea typeface="Wingdings" pitchFamily="-65" charset="2"/>
                <a:cs typeface="Wingdings" pitchFamily="-65" charset="2"/>
              </a:rPr>
              <a:t></a:t>
            </a:r>
            <a:r>
              <a:rPr lang="en-US" sz="1800">
                <a:solidFill>
                  <a:srgbClr val="0D0D0D"/>
                </a:solidFill>
              </a:rPr>
              <a:t> slow cooling, tilt</a:t>
            </a:r>
          </a:p>
        </p:txBody>
      </p:sp>
      <p:sp>
        <p:nvSpPr>
          <p:cNvPr id="59415" name="Rectangle 49"/>
          <p:cNvSpPr>
            <a:spLocks noChangeArrowheads="1"/>
          </p:cNvSpPr>
          <p:nvPr/>
        </p:nvSpPr>
        <p:spPr bwMode="auto">
          <a:xfrm>
            <a:off x="76200" y="6107113"/>
            <a:ext cx="815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D0D0D"/>
                </a:solidFill>
              </a:rPr>
              <a:t>Podolak &amp; Helled, 2012</a:t>
            </a:r>
          </a:p>
          <a:p>
            <a:r>
              <a:rPr lang="en-US" sz="1800">
                <a:solidFill>
                  <a:srgbClr val="0D0D0D"/>
                </a:solidFill>
              </a:rPr>
              <a:t>Stevenson, 1986</a:t>
            </a:r>
            <a:endParaRPr lang="en-US" sz="1500">
              <a:solidFill>
                <a:srgbClr val="0D0D0D"/>
              </a:solidFill>
            </a:endParaRPr>
          </a:p>
        </p:txBody>
      </p:sp>
      <p:cxnSp>
        <p:nvCxnSpPr>
          <p:cNvPr id="59416" name="Straight Arrow Connector 31"/>
          <p:cNvCxnSpPr>
            <a:cxnSpLocks noChangeShapeType="1"/>
            <a:stCxn id="59398" idx="6"/>
          </p:cNvCxnSpPr>
          <p:nvPr/>
        </p:nvCxnSpPr>
        <p:spPr bwMode="auto">
          <a:xfrm>
            <a:off x="5257800" y="3886200"/>
            <a:ext cx="1905000" cy="762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ys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Summary &amp; Future Research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2590800"/>
          </a:xfrm>
        </p:spPr>
        <p:txBody>
          <a:bodyPr/>
          <a:lstStyle/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How do icy planets form? What are the compositions and internal structures of Uranus and Neptune?</a:t>
            </a:r>
          </a:p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Improved understanding of planetesimal formation and their properties; disk evolution</a:t>
            </a:r>
          </a:p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Connect </a:t>
            </a:r>
            <a:r>
              <a:rPr lang="en-US" sz="22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interior models </a:t>
            </a:r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with </a:t>
            </a:r>
            <a:r>
              <a:rPr lang="en-US" sz="22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planetary formation</a:t>
            </a:r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and </a:t>
            </a:r>
            <a:r>
              <a:rPr lang="en-US" sz="2200" b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evolution models</a:t>
            </a:r>
          </a:p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Space mission to Uranus and/or Neptune</a:t>
            </a:r>
          </a:p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Characterization of low-mass extrasolar planets</a:t>
            </a:r>
          </a:p>
        </p:txBody>
      </p:sp>
      <p:pic>
        <p:nvPicPr>
          <p:cNvPr id="6042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495800"/>
            <a:ext cx="16002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/>
          <p:cNvPicPr>
            <a:picLocks noChangeAspect="1"/>
          </p:cNvPicPr>
          <p:nvPr/>
        </p:nvPicPr>
        <p:blipFill>
          <a:blip r:embed="rId2">
            <a:lum bright="-16000"/>
            <a:alphaModFix amt="23000"/>
          </a:blip>
          <a:srcRect/>
          <a:stretch>
            <a:fillRect/>
          </a:stretch>
        </p:blipFill>
        <p:spPr bwMode="auto">
          <a:xfrm>
            <a:off x="0" y="-158750"/>
            <a:ext cx="9144000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76225" y="2197100"/>
            <a:ext cx="8591550" cy="471488"/>
          </a:xfrm>
        </p:spPr>
        <p:txBody>
          <a:bodyPr/>
          <a:lstStyle/>
          <a:p>
            <a:pPr eaLnBrk="1" hangingPunct="1"/>
            <a:r>
              <a:rPr lang="en-US" sz="5500" b="1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Thank You!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1498600"/>
          </a:xfrm>
        </p:spPr>
        <p:txBody>
          <a:bodyPr/>
          <a:lstStyle/>
          <a:p>
            <a:pPr algn="just" eaLnBrk="1" hangingPunct="1"/>
            <a:r>
              <a:rPr lang="en-US" sz="31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How do planets like Uranus/Neptune form?</a:t>
            </a:r>
          </a:p>
          <a:p>
            <a:pPr algn="just" eaLnBrk="1" hangingPunct="1"/>
            <a:r>
              <a:rPr lang="en-US" sz="31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What are Uranus and Neptune made of?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133850" cy="3503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716338"/>
            <a:ext cx="270033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2743200"/>
            <a:ext cx="79248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200" u="sng">
                <a:solidFill>
                  <a:srgbClr val="BBE0E3"/>
                </a:solidFill>
              </a:rPr>
              <a:t>‘</a:t>
            </a:r>
            <a:r>
              <a:rPr lang="en-US" altLang="ja-JP" sz="2200" u="sng">
                <a:solidFill>
                  <a:srgbClr val="000000"/>
                </a:solidFill>
              </a:rPr>
              <a:t>Standard</a:t>
            </a:r>
            <a:r>
              <a:rPr lang="ja-JP" altLang="en-US" sz="2200" u="sng">
                <a:solidFill>
                  <a:srgbClr val="000000"/>
                </a:solidFill>
              </a:rPr>
              <a:t>’</a:t>
            </a:r>
            <a:r>
              <a:rPr lang="en-US" altLang="ja-JP" sz="2200" u="sng">
                <a:solidFill>
                  <a:srgbClr val="000000"/>
                </a:solidFill>
              </a:rPr>
              <a:t> modeling icy planets: 3 layers</a:t>
            </a:r>
          </a:p>
          <a:p>
            <a:pPr>
              <a:lnSpc>
                <a:spcPct val="90000"/>
              </a:lnSpc>
            </a:pPr>
            <a:endParaRPr lang="en-US" sz="2200" u="sng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itchFamily="-65" charset="0"/>
              <a:buAutoNum type="arabicPeriod"/>
            </a:pPr>
            <a:r>
              <a:rPr lang="en-US" sz="2200">
                <a:solidFill>
                  <a:srgbClr val="000000"/>
                </a:solidFill>
              </a:rPr>
              <a:t>Central Core (rocks)</a:t>
            </a:r>
          </a:p>
          <a:p>
            <a:pPr marL="800100" lvl="1" indent="-342900">
              <a:lnSpc>
                <a:spcPct val="90000"/>
              </a:lnSpc>
              <a:buFont typeface="Arial" pitchFamily="-65" charset="0"/>
              <a:buAutoNum type="arabicPeriod"/>
            </a:pPr>
            <a:r>
              <a:rPr lang="en-US" sz="2200">
                <a:solidFill>
                  <a:srgbClr val="000000"/>
                </a:solidFill>
              </a:rPr>
              <a:t>Inner Envelope (ices) </a:t>
            </a:r>
          </a:p>
          <a:p>
            <a:pPr marL="800100" lvl="1" indent="-342900">
              <a:lnSpc>
                <a:spcPct val="90000"/>
              </a:lnSpc>
              <a:buFont typeface="Arial" pitchFamily="-65" charset="0"/>
              <a:buAutoNum type="arabicPeriod"/>
            </a:pPr>
            <a:r>
              <a:rPr lang="en-US" sz="2200">
                <a:solidFill>
                  <a:srgbClr val="000000"/>
                </a:solidFill>
              </a:rPr>
              <a:t>Outer Envelope (</a:t>
            </a:r>
            <a:r>
              <a:rPr lang="ja-JP" altLang="en-US" sz="2200">
                <a:solidFill>
                  <a:srgbClr val="000000"/>
                </a:solidFill>
              </a:rPr>
              <a:t>‘</a:t>
            </a:r>
            <a:r>
              <a:rPr lang="en-US" altLang="ja-JP" sz="2200">
                <a:solidFill>
                  <a:srgbClr val="000000"/>
                </a:solidFill>
              </a:rPr>
              <a:t>atmosphere</a:t>
            </a:r>
            <a:r>
              <a:rPr lang="ja-JP" altLang="en-US" sz="2200">
                <a:solidFill>
                  <a:srgbClr val="000000"/>
                </a:solidFill>
              </a:rPr>
              <a:t>’</a:t>
            </a:r>
            <a:r>
              <a:rPr lang="en-US" altLang="ja-JP" sz="2200">
                <a:solidFill>
                  <a:srgbClr val="000000"/>
                </a:solidFill>
              </a:rPr>
              <a:t> – H/He)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8153400" cy="6794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Basic idea of interior models: observations as constraints</a:t>
            </a:r>
          </a:p>
          <a:p>
            <a:pPr lvl="1" algn="ctr">
              <a:lnSpc>
                <a:spcPct val="90000"/>
              </a:lnSpc>
              <a:buFont typeface="Wingdings" pitchFamily="-1" charset="2"/>
              <a:buNone/>
              <a:defRPr/>
            </a:pPr>
            <a:r>
              <a:rPr lang="en-US" sz="2200">
                <a:solidFill>
                  <a:schemeClr val="accent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more accurate measurements </a:t>
            </a:r>
            <a:r>
              <a:rPr lang="en-US" sz="2200">
                <a:solidFill>
                  <a:schemeClr val="accent2"/>
                </a:solidFill>
                <a:latin typeface="Wingdings" pitchFamily="-1" charset="2"/>
                <a:ea typeface="Wingdings" pitchFamily="-1" charset="2"/>
                <a:cs typeface="Wingdings" pitchFamily="-1" charset="2"/>
              </a:rPr>
              <a:t></a:t>
            </a:r>
            <a:r>
              <a:rPr lang="en-US" sz="2200">
                <a:solidFill>
                  <a:schemeClr val="accent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less freedom in modeling  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Uranus and Neptune: Internal Structure </a:t>
            </a:r>
            <a:endParaRPr lang="en-US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pw140107fp"/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500" b="1" u="sng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Basic Facts: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Uranus: 14.5 M</a:t>
            </a:r>
            <a:r>
              <a:rPr lang="en-US" sz="2300" baseline="-2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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@ 19.2 AU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Neptune: 17.1 M</a:t>
            </a:r>
            <a:r>
              <a:rPr lang="en-US" sz="2300" baseline="-2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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 @ 30 AU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Composition: rocks, ices, H/He atmosphere</a:t>
            </a:r>
            <a:endParaRPr lang="en-US" sz="25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algn="just" eaLnBrk="1" hangingPunct="1">
              <a:buFontTx/>
              <a:buNone/>
            </a:pPr>
            <a:r>
              <a:rPr lang="en-US" sz="25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Wingdings" pitchFamily="-65" charset="2"/>
              </a:rPr>
              <a:t> </a:t>
            </a:r>
            <a:r>
              <a:rPr lang="en-US" sz="2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Wingdings" pitchFamily="-65" charset="2"/>
              </a:rPr>
              <a:t>Composition provides constraints on (1) the conditions in the solar nebula, (2) the planetary formation location and (3) formation timescale.</a:t>
            </a:r>
            <a:endParaRPr lang="en-US" sz="20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sz="25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sz="25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3075" y="4191000"/>
            <a:ext cx="2320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4213" y="4508500"/>
            <a:ext cx="487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Similarities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mass, radius, rotation, radial distance</a:t>
            </a:r>
          </a:p>
          <a:p>
            <a:pPr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Differences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flux, tilt, atmospheric composition, satellite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pw140107fp"/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63613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Observational Constraints </a:t>
            </a:r>
            <a:endParaRPr lang="en-US">
              <a:solidFill>
                <a:schemeClr val="tx1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5414963" cy="4572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endParaRPr lang="en-US" sz="220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Mass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Radius (usually equatorial)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Angular velocity </a:t>
            </a:r>
            <a:r>
              <a:rPr lang="en-US" sz="2200"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</a:t>
            </a:r>
            <a:endParaRPr lang="en-US" sz="220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Gravitational Moments (up to J</a:t>
            </a:r>
            <a:r>
              <a:rPr lang="en-US" sz="2200" baseline="-250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6</a:t>
            </a:r>
            <a:r>
              <a:rPr lang="en-US" sz="2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1 bar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Atmospheric composition (only sometimes…)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2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	(shape, MOI, magnetic fields dynamos)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1600200" y="2438400"/>
            <a:ext cx="584835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D1D1F0"/>
                </a:solidFill>
              </a:rPr>
              <a:t>How well do we know those?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pw140107fp"/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086600" cy="9144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Making an interior model</a:t>
            </a:r>
            <a:endParaRPr lang="en-US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2562225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Assumptions: spherical symmetry &amp; hydrostatic equilibrium</a:t>
            </a:r>
          </a:p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Interior parameters: density, pressure, temperature, luminosity, EOS</a:t>
            </a:r>
          </a:p>
          <a:p>
            <a:pPr algn="just" eaLnBrk="1" hangingPunct="1"/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Planetary basic equations: </a:t>
            </a:r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mass conservation, hydrostatic equilibrium, heat transport, energy conservation, EOS</a:t>
            </a: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508500"/>
            <a:ext cx="203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pw140107fp"/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alphaModFix amt="17000"/>
          </a:blip>
          <a:srcRect/>
          <a:stretch>
            <a:fillRect/>
          </a:stretch>
        </p:blipFill>
        <p:spPr bwMode="auto">
          <a:xfrm>
            <a:off x="0" y="-1206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Uranus and Neptune</a:t>
            </a:r>
            <a:endParaRPr lang="en-US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26670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For Uranus and Neptune only </a:t>
            </a:r>
            <a:r>
              <a:rPr lang="en-US" sz="2300" i="1">
                <a:solidFill>
                  <a:srgbClr val="000000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J</a:t>
            </a:r>
            <a:r>
              <a:rPr lang="en-US" sz="2300" baseline="-2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and </a:t>
            </a:r>
            <a:r>
              <a:rPr lang="en-US" sz="2300" i="1">
                <a:solidFill>
                  <a:srgbClr val="000000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J</a:t>
            </a:r>
            <a:r>
              <a:rPr lang="en-US" sz="2300" baseline="-2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4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are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Why are they different? composition? heat transport?		 formation/evolution?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300">
              <a:solidFill>
                <a:srgbClr val="000000"/>
              </a:solidFill>
              <a:latin typeface="Arial" pitchFamily="-65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 large error bars on </a:t>
            </a:r>
            <a:r>
              <a:rPr lang="en-US" sz="2300" i="1">
                <a:solidFill>
                  <a:srgbClr val="000000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J</a:t>
            </a:r>
            <a:r>
              <a:rPr lang="en-US" sz="2300" baseline="-2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2n</a:t>
            </a:r>
            <a:r>
              <a:rPr lang="en-US" sz="23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allow a large range of possible internal structures.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8500"/>
            <a:ext cx="50053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933825"/>
            <a:ext cx="5111750" cy="1398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40186</TotalTime>
  <Words>1601</Words>
  <Application>Microsoft Macintosh PowerPoint</Application>
  <PresentationFormat>On-screen Show (4:3)</PresentationFormat>
  <Paragraphs>215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ＭＳ Ｐゴシック</vt:lpstr>
      <vt:lpstr>News Gothic MT</vt:lpstr>
      <vt:lpstr>Wingdings 2</vt:lpstr>
      <vt:lpstr>Wingdings</vt:lpstr>
      <vt:lpstr>Symbol</vt:lpstr>
      <vt:lpstr>Times</vt:lpstr>
      <vt:lpstr>Candara</vt:lpstr>
      <vt:lpstr>Candara (Body)</vt:lpstr>
      <vt:lpstr>Breeze</vt:lpstr>
      <vt:lpstr>The Formation of Uranus and Neptune (and intermediate-mass planets)</vt:lpstr>
      <vt:lpstr>Slide 2</vt:lpstr>
      <vt:lpstr>Slide 3</vt:lpstr>
      <vt:lpstr>Slide 4</vt:lpstr>
      <vt:lpstr>Uranus and Neptune: Internal Structure </vt:lpstr>
      <vt:lpstr>Slide 6</vt:lpstr>
      <vt:lpstr>Observational Constraints </vt:lpstr>
      <vt:lpstr>Making an interior model</vt:lpstr>
      <vt:lpstr>Uranus and Neptune</vt:lpstr>
      <vt:lpstr>Uranus and Neptune</vt:lpstr>
      <vt:lpstr>Slide 11</vt:lpstr>
      <vt:lpstr>Uranus and Neptune: Composition</vt:lpstr>
      <vt:lpstr>The Rotation Periods of Uranus and Neptune </vt:lpstr>
      <vt:lpstr>Interior models with modified rotation</vt:lpstr>
      <vt:lpstr>Maybe Uranus and Neptune are not “icy”   Uranus and Neptune might not be “twin planets”</vt:lpstr>
      <vt:lpstr>Slide 16</vt:lpstr>
      <vt:lpstr>Slide 17</vt:lpstr>
      <vt:lpstr>Formation of “Icy” Planets</vt:lpstr>
      <vt:lpstr>Formation via core accretion</vt:lpstr>
      <vt:lpstr>Slide 20</vt:lpstr>
      <vt:lpstr>Slide 21</vt:lpstr>
      <vt:lpstr>Slide 22</vt:lpstr>
      <vt:lpstr>U&amp;N Formation: The Nice Model</vt:lpstr>
      <vt:lpstr>Formation at shorter radial distances     + solid-rich disk</vt:lpstr>
      <vt:lpstr>Formation in a “dynamically cold” disk</vt:lpstr>
      <vt:lpstr>Slide 26</vt:lpstr>
      <vt:lpstr>Preliminary results: 20 AU Helled &amp; Bodenheimer, in prep.</vt:lpstr>
      <vt:lpstr>Preliminary results: 15 AU Helled &amp; Bodenheimer, in prep.</vt:lpstr>
      <vt:lpstr>Preliminary results: 12 AU Helled &amp; Bodenheimer, in prep.</vt:lpstr>
      <vt:lpstr>Preliminary results: 30 AU Helled &amp; Bodenheimer, in prep.</vt:lpstr>
      <vt:lpstr>(Preliminary) Conclusions</vt:lpstr>
      <vt:lpstr>An alternative model</vt:lpstr>
      <vt:lpstr>Connect Internal Structure with Origin</vt:lpstr>
      <vt:lpstr>Giant impacts:  tilt, internal flux and atmospheric composition, satellite formation </vt:lpstr>
      <vt:lpstr>Summary &amp; Future Research</vt:lpstr>
      <vt:lpstr>Thank You!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Jupiter: moment of inertia, the shape-rotation relation, and the connection to JUNO</dc:title>
  <dc:creator>Office 2004 Test Drive User</dc:creator>
  <cp:lastModifiedBy>Ravit  Helled</cp:lastModifiedBy>
  <cp:revision>445</cp:revision>
  <dcterms:created xsi:type="dcterms:W3CDTF">2013-11-30T17:59:12Z</dcterms:created>
  <dcterms:modified xsi:type="dcterms:W3CDTF">2013-11-30T18:17:39Z</dcterms:modified>
</cp:coreProperties>
</file>