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4"/>
  </p:notesMasterIdLst>
  <p:sldIdLst>
    <p:sldId id="280" r:id="rId2"/>
    <p:sldId id="297" r:id="rId3"/>
    <p:sldId id="275" r:id="rId4"/>
    <p:sldId id="362" r:id="rId5"/>
    <p:sldId id="364" r:id="rId6"/>
    <p:sldId id="378" r:id="rId7"/>
    <p:sldId id="369" r:id="rId8"/>
    <p:sldId id="365" r:id="rId9"/>
    <p:sldId id="366" r:id="rId10"/>
    <p:sldId id="370" r:id="rId11"/>
    <p:sldId id="382" r:id="rId12"/>
    <p:sldId id="383" r:id="rId13"/>
    <p:sldId id="384" r:id="rId14"/>
    <p:sldId id="385" r:id="rId15"/>
    <p:sldId id="375" r:id="rId16"/>
    <p:sldId id="312" r:id="rId17"/>
    <p:sldId id="379" r:id="rId18"/>
    <p:sldId id="381" r:id="rId19"/>
    <p:sldId id="368" r:id="rId20"/>
    <p:sldId id="380" r:id="rId21"/>
    <p:sldId id="374" r:id="rId22"/>
    <p:sldId id="356" r:id="rId23"/>
  </p:sldIdLst>
  <p:sldSz cx="9144000" cy="6858000" type="screen4x3"/>
  <p:notesSz cx="6754813" cy="986948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FF"/>
    <a:srgbClr val="12E426"/>
    <a:srgbClr val="39EF4A"/>
    <a:srgbClr val="6600CC"/>
    <a:srgbClr val="071CE7"/>
    <a:srgbClr val="10035D"/>
    <a:srgbClr val="FF00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0984" autoAdjust="0"/>
  </p:normalViewPr>
  <p:slideViewPr>
    <p:cSldViewPr>
      <p:cViewPr>
        <p:scale>
          <a:sx n="66" d="100"/>
          <a:sy n="66" d="100"/>
        </p:scale>
        <p:origin x="-113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92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-26988" y="0"/>
            <a:ext cx="29718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9213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-26988" y="9372600"/>
            <a:ext cx="2971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EBF51EB-9797-4617-959C-2BCDAD30B2CE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706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65F94A-4C16-4200-B0C9-38B255CF670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FFE2-0751-4C27-967C-EAAEE293EB8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3536-1B8C-4A25-9E79-10890F51846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EEC9B8-45DA-4B1E-A089-09E468FA49F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7CDD95-63A7-45A2-9D0F-5D50BD66E5E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186-4CD5-43A4-8F71-88CCD644ADB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BD44-5DF0-4402-B11A-7C06E11CADC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8A90-8ED9-4960-A15A-8AF14F3C63B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7B0B-AC14-4794-9954-DCDB0C85D9E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E3E5-44F6-433D-823C-128CB7285BA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34EA-3A64-46AE-AB03-1AB99A69A0D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64D86-622A-4746-8F5E-44CFFB8B84A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A108B-1D4C-49DC-BEB2-727D33EB8A1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96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7E14993-CE7A-4FD9-8A8E-CB753769485F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" y="476251"/>
            <a:ext cx="8856663" cy="1080542"/>
          </a:xfrm>
          <a:noFill/>
          <a:ln/>
        </p:spPr>
        <p:txBody>
          <a:bodyPr anchor="ctr" anchorCtr="0"/>
          <a:lstStyle/>
          <a:p>
            <a:r>
              <a:rPr lang="en-US" sz="4400" b="1" dirty="0" smtClean="0"/>
              <a:t>How frequent are biotic worlds?</a:t>
            </a:r>
            <a:endParaRPr lang="he-IL" altLang="en-US" sz="44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56792"/>
            <a:ext cx="86409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Impact of </a:t>
            </a:r>
            <a:r>
              <a:rPr lang="en-US" sz="2400" dirty="0" err="1">
                <a:solidFill>
                  <a:srgbClr val="FFFF00"/>
                </a:solidFill>
              </a:rPr>
              <a:t>Kepler</a:t>
            </a:r>
            <a:r>
              <a:rPr lang="en-US" sz="2400" dirty="0">
                <a:solidFill>
                  <a:srgbClr val="FFFF00"/>
                </a:solidFill>
              </a:rPr>
              <a:t> on the </a:t>
            </a:r>
            <a:r>
              <a:rPr lang="en-US" sz="2400" dirty="0" smtClean="0">
                <a:solidFill>
                  <a:srgbClr val="FFFF00"/>
                </a:solidFill>
              </a:rPr>
              <a:t>likelihood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 rtl="0"/>
            <a:r>
              <a:rPr lang="en-US" sz="2400" dirty="0" smtClean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Extra-terrestrial</a:t>
            </a:r>
            <a:r>
              <a:rPr lang="he-IL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Life</a:t>
            </a:r>
            <a:endParaRPr lang="he-IL" sz="2400" dirty="0">
              <a:solidFill>
                <a:srgbClr val="FFFF00"/>
              </a:solidFill>
            </a:endParaRPr>
          </a:p>
        </p:txBody>
      </p:sp>
      <p:pic>
        <p:nvPicPr>
          <p:cNvPr id="9" name="Picture 4" descr="F30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2492896"/>
            <a:ext cx="5117699" cy="3240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6021288"/>
            <a:ext cx="691276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ctr" rtl="0"/>
            <a:r>
              <a:rPr lang="en-US" sz="2000" dirty="0" smtClean="0"/>
              <a:t>Amri </a:t>
            </a:r>
            <a:r>
              <a:rPr lang="en-US" sz="2000" dirty="0" smtClean="0"/>
              <a:t>Wandel  - Hebrew </a:t>
            </a:r>
            <a:r>
              <a:rPr lang="en-US" sz="2000" dirty="0" smtClean="0"/>
              <a:t>Univ. </a:t>
            </a:r>
            <a:r>
              <a:rPr lang="en-US" sz="2000" dirty="0" smtClean="0"/>
              <a:t> of Jerusalem</a:t>
            </a:r>
            <a:endParaRPr lang="he-IL" sz="20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609600"/>
            <a:ext cx="4596954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</a:rPr>
              <a:t>Sensitivity of </a:t>
            </a:r>
            <a:r>
              <a:rPr lang="en-US" b="1" dirty="0" err="1" smtClean="0">
                <a:solidFill>
                  <a:srgbClr val="FFC000"/>
                </a:solidFill>
                <a:latin typeface="Arial" pitchFamily="34" charset="0"/>
              </a:rPr>
              <a:t>exo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</a:rPr>
              <a:t>-planet projects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788024" y="2204864"/>
            <a:ext cx="410445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endParaRPr lang="en-US" sz="2800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en-US" sz="2800" dirty="0" smtClean="0">
                <a:solidFill>
                  <a:srgbClr val="071CE7"/>
                </a:solidFill>
                <a:latin typeface="Arial" pitchFamily="34" charset="0"/>
              </a:rPr>
              <a:t>Radial velocity 	(Doppler)</a:t>
            </a:r>
          </a:p>
          <a:p>
            <a:pPr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en-US" sz="2800" dirty="0" smtClean="0">
                <a:solidFill>
                  <a:srgbClr val="99FF33"/>
                </a:solidFill>
                <a:latin typeface="Arial" pitchFamily="34" charset="0"/>
              </a:rPr>
              <a:t>Transit</a:t>
            </a:r>
          </a:p>
          <a:p>
            <a:pPr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rgbClr val="6600CC"/>
                </a:solidFill>
                <a:latin typeface="Arial" pitchFamily="34" charset="0"/>
              </a:rPr>
              <a:t>Micro-</a:t>
            </a:r>
            <a:r>
              <a:rPr lang="en-US" sz="2800" dirty="0" err="1" smtClean="0">
                <a:solidFill>
                  <a:srgbClr val="6600CC"/>
                </a:solidFill>
                <a:latin typeface="Arial" pitchFamily="34" charset="0"/>
              </a:rPr>
              <a:t>lensing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E3E5-44F6-433D-823C-128CB7285BA7}" type="slidenum">
              <a:rPr lang="he-IL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pic>
        <p:nvPicPr>
          <p:cNvPr id="11" name="Picture 10" descr="Extrasolar_Planets_2004-08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58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</a:t>
            </a:r>
            <a:r>
              <a:rPr lang="en-US" b="1" dirty="0" err="1" smtClean="0">
                <a:solidFill>
                  <a:srgbClr val="FFC000"/>
                </a:solidFill>
              </a:rPr>
              <a:t>Kepler</a:t>
            </a:r>
            <a:r>
              <a:rPr lang="en-US" b="1" dirty="0" smtClean="0">
                <a:solidFill>
                  <a:srgbClr val="FFC000"/>
                </a:solidFill>
              </a:rPr>
              <a:t> mission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050925" y="1340768"/>
            <a:ext cx="7553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Search Earthlike </a:t>
            </a:r>
            <a:r>
              <a:rPr lang="en-US" dirty="0" err="1" smtClean="0">
                <a:solidFill>
                  <a:schemeClr val="tx2"/>
                </a:solidFill>
                <a:cs typeface="Times New Roman" pitchFamily="18" charset="0"/>
              </a:rPr>
              <a:t>exo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-planets</a:t>
            </a: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E3E5-44F6-433D-823C-128CB7285BA7}" type="slidenum">
              <a:rPr lang="he-IL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pic>
        <p:nvPicPr>
          <p:cNvPr id="9" name="Picture 8" descr="284361main_kepler-target-region-galaxy_946-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44824"/>
            <a:ext cx="9786191" cy="734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984776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i="0" dirty="0" err="1" smtClean="0">
                <a:latin typeface="Arial" pitchFamily="34" charset="0"/>
                <a:cs typeface="Arial" pitchFamily="34" charset="0"/>
              </a:rPr>
              <a:t>Kepler’s</a:t>
            </a:r>
            <a:r>
              <a:rPr lang="en-US" sz="5400" b="1" i="0" dirty="0" smtClean="0">
                <a:latin typeface="Arial" pitchFamily="34" charset="0"/>
                <a:cs typeface="Arial" pitchFamily="34" charset="0"/>
              </a:rPr>
              <a:t> first planets</a:t>
            </a:r>
            <a:endParaRPr lang="he-IL" altLang="he-IL" sz="5400" b="1" i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509849main_Bill-planet_size_glossy06Dec10_1600-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44724"/>
            <a:ext cx="7884368" cy="591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9861main_planet_temp_03Jan11_1600-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60444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2440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i="0" dirty="0" smtClean="0">
                <a:latin typeface="Arial" pitchFamily="34" charset="0"/>
                <a:cs typeface="Arial" pitchFamily="34" charset="0"/>
              </a:rPr>
              <a:t>The Habitable Zone</a:t>
            </a:r>
            <a:endParaRPr lang="he-IL" altLang="he-IL" sz="5400" b="1" i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607771main_Kepler22bDiagram_1024-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0718"/>
            <a:ext cx="7956376" cy="59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0"/>
            <a:ext cx="6552729" cy="980728"/>
          </a:xfrm>
        </p:spPr>
        <p:txBody>
          <a:bodyPr/>
          <a:lstStyle/>
          <a:p>
            <a:r>
              <a:rPr lang="en-US" altLang="en-US" sz="3600" dirty="0"/>
              <a:t>How many </a:t>
            </a:r>
            <a:r>
              <a:rPr lang="en-US" altLang="en-US" sz="3600" dirty="0" smtClean="0"/>
              <a:t>biotic </a:t>
            </a:r>
            <a:r>
              <a:rPr lang="en-US" altLang="en-US" sz="3600" dirty="0" err="1" smtClean="0"/>
              <a:t>woldss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exist </a:t>
            </a:r>
            <a:r>
              <a:rPr lang="en-US" altLang="en-US" sz="3600" dirty="0"/>
              <a:t>in </a:t>
            </a:r>
            <a:r>
              <a:rPr lang="en-US" altLang="en-US" sz="3600" dirty="0" smtClean="0"/>
              <a:t>the Galaxy </a:t>
            </a:r>
            <a:r>
              <a:rPr lang="en-US" altLang="en-US" sz="3600" dirty="0"/>
              <a:t>?</a:t>
            </a:r>
            <a:endParaRPr lang="he-IL" altLang="en-US" sz="3600" dirty="0"/>
          </a:p>
        </p:txBody>
      </p:sp>
      <p:pic>
        <p:nvPicPr>
          <p:cNvPr id="67589" name="Picture 5" descr="d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2708920"/>
            <a:ext cx="10585176" cy="671454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0186-4CD5-43A4-8F71-88CCD644ADB5}" type="slidenum">
              <a:rPr lang="he-IL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996952"/>
            <a:ext cx="85689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11</a:t>
            </a:r>
            <a:r>
              <a:rPr lang="en-US" sz="2000" b="1" dirty="0" smtClean="0">
                <a:solidFill>
                  <a:srgbClr val="C00000"/>
                </a:solidFill>
              </a:rPr>
              <a:t> stars 	 10% </a:t>
            </a:r>
            <a:r>
              <a:rPr lang="en-US" sz="2000" b="1" dirty="0" err="1" smtClean="0">
                <a:solidFill>
                  <a:srgbClr val="C00000"/>
                </a:solidFill>
              </a:rPr>
              <a:t>Sunlike</a:t>
            </a:r>
            <a:r>
              <a:rPr lang="en-US" sz="2000" b="1" dirty="0" smtClean="0">
                <a:solidFill>
                  <a:srgbClr val="C00000"/>
                </a:solidFill>
              </a:rPr>
              <a:t>         Planets in HZ       Earthlike</a:t>
            </a:r>
            <a:endParaRPr lang="he-IL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805264"/>
            <a:ext cx="864096" cy="461665"/>
          </a:xfrm>
          <a:prstGeom prst="rect">
            <a:avLst/>
          </a:prstGeom>
          <a:solidFill>
            <a:srgbClr val="DDDDDD"/>
          </a:solidFill>
        </p:spPr>
        <p:txBody>
          <a:bodyPr wrap="square" rtlCol="1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HZ</a:t>
            </a:r>
            <a:endParaRPr lang="he-IL" sz="2400" b="1" baseline="-25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93104" y="6309320"/>
            <a:ext cx="9937104" cy="280831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340768"/>
            <a:ext cx="8640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?</a:t>
            </a:r>
            <a:endParaRPr lang="he-IL" sz="7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1196752"/>
            <a:ext cx="8640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?</a:t>
            </a:r>
            <a:endParaRPr lang="he-IL" sz="7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07470">
            <a:off x="4278213" y="1356283"/>
            <a:ext cx="2376264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Kepler</a:t>
            </a:r>
            <a:r>
              <a:rPr lang="en-US" sz="2400" b="1" dirty="0" smtClean="0">
                <a:solidFill>
                  <a:srgbClr val="0070C0"/>
                </a:solidFill>
              </a:rPr>
              <a:t> 22b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5.12.2011</a:t>
            </a:r>
            <a:endParaRPr lang="he-IL" sz="2400" b="1" dirty="0"/>
          </a:p>
        </p:txBody>
      </p:sp>
      <p:sp>
        <p:nvSpPr>
          <p:cNvPr id="16" name="TextBox 15"/>
          <p:cNvSpPr txBox="1"/>
          <p:nvPr/>
        </p:nvSpPr>
        <p:spPr>
          <a:xfrm rot="19846978">
            <a:off x="6716082" y="1291794"/>
            <a:ext cx="2376264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Kepler</a:t>
            </a:r>
            <a:r>
              <a:rPr lang="en-US" sz="2400" b="1" dirty="0" smtClean="0">
                <a:solidFill>
                  <a:srgbClr val="0070C0"/>
                </a:solidFill>
              </a:rPr>
              <a:t> 20e,f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19.12.2011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pic>
        <p:nvPicPr>
          <p:cNvPr id="76802" name="Picture 2" descr="F01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528" y="5517232"/>
            <a:ext cx="856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How frequent is extra-terrestrial life?</a:t>
            </a:r>
            <a:endParaRPr lang="he-IL" sz="4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34EA-3A64-46AE-AB03-1AB99A69A0D4}" type="slidenum">
              <a:rPr lang="he-IL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ILASOL 2009 Amri Wandel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672512" cy="1760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cs typeface="Guttman Adii" pitchFamily="2" charset="-79"/>
              </a:rPr>
              <a:t>Probability for a terrestrial planet to become biotic vs. cosmic time</a:t>
            </a:r>
            <a:endParaRPr lang="he-IL" altLang="en-US" sz="3600" dirty="0" smtClean="0">
              <a:cs typeface="Guttman Adii" pitchFamily="2" charset="-79"/>
            </a:endParaRPr>
          </a:p>
        </p:txBody>
      </p:sp>
      <p:pic>
        <p:nvPicPr>
          <p:cNvPr id="16388" name="Picture 6" descr="gaus-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7543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268538" y="649128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051720" y="6165850"/>
            <a:ext cx="129614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Earth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 rot="-5400000">
            <a:off x="470694" y="4433094"/>
            <a:ext cx="15113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probability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3708400" y="6491288"/>
            <a:ext cx="2735263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Time (</a:t>
            </a:r>
            <a:r>
              <a:rPr lang="en-US" dirty="0" smtClean="0">
                <a:solidFill>
                  <a:srgbClr val="000000"/>
                </a:solidFill>
              </a:rPr>
              <a:t>bill.yrs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1979613" y="2349500"/>
            <a:ext cx="5761037" cy="503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2843213" y="2852738"/>
            <a:ext cx="4968875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481D-13FE-4EE7-AE20-FD65EDCDD756}" type="slidenum">
              <a:rPr lang="he-IL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672512" cy="1760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cs typeface="Guttman Adii" pitchFamily="2" charset="-79"/>
              </a:rPr>
              <a:t>Probabilities for terrestrial planets</a:t>
            </a:r>
            <a:br>
              <a:rPr lang="en-US" altLang="en-US" sz="3600" dirty="0" smtClean="0">
                <a:cs typeface="Guttman Adii" pitchFamily="2" charset="-79"/>
              </a:rPr>
            </a:br>
            <a:r>
              <a:rPr lang="en-US" altLang="en-US" sz="3600" dirty="0" smtClean="0">
                <a:cs typeface="Guttman Adii" pitchFamily="2" charset="-79"/>
              </a:rPr>
              <a:t>and biotic worlds</a:t>
            </a:r>
            <a:endParaRPr lang="he-IL" altLang="en-US" sz="3600" dirty="0" smtClean="0">
              <a:cs typeface="Guttman Adii" pitchFamily="2" charset="-79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268538" y="649128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481D-13FE-4EE7-AE20-FD65EDCDD756}" type="slidenum">
              <a:rPr lang="he-IL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8424936" cy="42575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Average distance to nearest biotic </a:t>
            </a:r>
            <a:r>
              <a:rPr lang="en-US" sz="2800" dirty="0" err="1" smtClean="0"/>
              <a:t>exoplanet</a:t>
            </a:r>
            <a:r>
              <a:rPr lang="en-US" sz="2800" dirty="0" smtClean="0"/>
              <a:t>:  </a:t>
            </a:r>
          </a:p>
          <a:p>
            <a:pPr algn="l" rtl="0"/>
            <a:endParaRPr lang="en-US" sz="2800" dirty="0" smtClean="0"/>
          </a:p>
          <a:p>
            <a:pPr algn="ctr" rtl="0"/>
            <a:r>
              <a:rPr lang="en-US" sz="2800" b="1" dirty="0" smtClean="0"/>
              <a:t>D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~10 </a:t>
            </a:r>
            <a:r>
              <a:rPr lang="en-US" sz="2800" b="1" dirty="0" err="1" smtClean="0"/>
              <a:t>ly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p</a:t>
            </a:r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 -1/3</a:t>
            </a:r>
          </a:p>
          <a:p>
            <a:pPr algn="l" rtl="0"/>
            <a:endParaRPr lang="en-US" sz="2800" baseline="30000" dirty="0" smtClean="0"/>
          </a:p>
          <a:p>
            <a:pPr algn="l" rtl="0"/>
            <a:r>
              <a:rPr lang="en-US" sz="2800" dirty="0" smtClean="0"/>
              <a:t>Let’s assume two extreme scenarios:</a:t>
            </a:r>
          </a:p>
          <a:p>
            <a:pPr algn="l" rtl="0"/>
            <a:endParaRPr lang="en-US" sz="2800" dirty="0" smtClean="0">
              <a:solidFill>
                <a:srgbClr val="99FF33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99FF33"/>
                </a:solidFill>
              </a:rPr>
              <a:t>Optimistic</a:t>
            </a:r>
            <a:r>
              <a:rPr lang="en-US" sz="2800" dirty="0" smtClean="0"/>
              <a:t>: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=1,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=1, </a:t>
            </a:r>
            <a:r>
              <a:rPr lang="en-US" sz="2800" b="1" dirty="0" smtClean="0">
                <a:solidFill>
                  <a:srgbClr val="99FF33"/>
                </a:solidFill>
              </a:rPr>
              <a:t>D</a:t>
            </a:r>
            <a:r>
              <a:rPr lang="en-US" sz="2800" b="1" baseline="-25000" dirty="0" smtClean="0">
                <a:solidFill>
                  <a:srgbClr val="99FF33"/>
                </a:solidFill>
              </a:rPr>
              <a:t>b</a:t>
            </a:r>
            <a:r>
              <a:rPr lang="en-US" sz="2800" b="1" dirty="0" smtClean="0">
                <a:solidFill>
                  <a:srgbClr val="99FF33"/>
                </a:solidFill>
              </a:rPr>
              <a:t>~10 </a:t>
            </a:r>
            <a:r>
              <a:rPr lang="en-US" sz="2800" b="1" dirty="0" err="1" smtClean="0">
                <a:solidFill>
                  <a:srgbClr val="99FF33"/>
                </a:solidFill>
              </a:rPr>
              <a:t>ly</a:t>
            </a:r>
            <a:endParaRPr lang="en-US" sz="2800" b="1" dirty="0" smtClean="0">
              <a:solidFill>
                <a:srgbClr val="99FF33"/>
              </a:solidFill>
            </a:endParaRP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>
                <a:solidFill>
                  <a:srgbClr val="C00000"/>
                </a:solidFill>
              </a:rPr>
              <a:t>Pessimistic</a:t>
            </a:r>
            <a:r>
              <a:rPr lang="en-US" sz="2800" dirty="0" smtClean="0"/>
              <a:t>: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=0.01,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=0.001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</a:rPr>
              <a:t>~500 </a:t>
            </a:r>
            <a:r>
              <a:rPr lang="en-US" sz="2800" b="1" dirty="0" err="1" smtClean="0">
                <a:solidFill>
                  <a:srgbClr val="C00000"/>
                </a:solidFill>
              </a:rPr>
              <a:t>ly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l" rtl="0"/>
            <a:endParaRPr lang="he-IL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2339752" y="2564904"/>
            <a:ext cx="4464496" cy="64807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9144000" cy="762000"/>
          </a:xfrm>
        </p:spPr>
        <p:txBody>
          <a:bodyPr/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Exo</a:t>
            </a:r>
            <a:r>
              <a:rPr lang="en-US" sz="4800" dirty="0" smtClean="0">
                <a:solidFill>
                  <a:schemeClr val="tx1"/>
                </a:solidFill>
              </a:rPr>
              <a:t>-Planets by Micro-</a:t>
            </a:r>
            <a:r>
              <a:rPr lang="en-US" sz="4800" dirty="0" err="1" smtClean="0">
                <a:solidFill>
                  <a:schemeClr val="tx1"/>
                </a:solidFill>
              </a:rPr>
              <a:t>lensing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  <p:pic>
        <p:nvPicPr>
          <p:cNvPr id="34819" name="Picture 3" descr="micro lens 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000125"/>
            <a:ext cx="91630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0186-4CD5-43A4-8F71-88CCD644ADB5}" type="slidenum">
              <a:rPr lang="he-IL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37176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How frequent are </a:t>
            </a:r>
            <a:r>
              <a:rPr lang="en-US" altLang="en-US" b="1" dirty="0" smtClean="0">
                <a:solidFill>
                  <a:srgbClr val="FFFF00"/>
                </a:solidFill>
              </a:rPr>
              <a:t>terrestrial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exo</a:t>
            </a:r>
            <a:r>
              <a:rPr lang="en-US" altLang="en-US" b="1" dirty="0" smtClean="0">
                <a:solidFill>
                  <a:srgbClr val="FF0000"/>
                </a:solidFill>
              </a:rPr>
              <a:t>-planets</a:t>
            </a:r>
            <a:r>
              <a:rPr lang="en-US" altLang="en-US" b="1" dirty="0" smtClean="0">
                <a:solidFill>
                  <a:srgbClr val="FF0000"/>
                </a:solidFill>
              </a:rPr>
              <a:t>?</a:t>
            </a:r>
            <a:endParaRPr lang="he-IL" altLang="en-US" sz="48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213"/>
            <a:ext cx="8820472" cy="4465637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altLang="en-US" sz="3600" dirty="0" smtClean="0"/>
              <a:t> </a:t>
            </a:r>
            <a:r>
              <a:rPr lang="en-US" altLang="en-US" sz="3600" dirty="0" smtClean="0"/>
              <a:t>Do other stars have planets?</a:t>
            </a:r>
          </a:p>
          <a:p>
            <a:pPr algn="l" rtl="0">
              <a:lnSpc>
                <a:spcPct val="150000"/>
              </a:lnSpc>
            </a:pPr>
            <a:r>
              <a:rPr lang="en-US" altLang="en-US" sz="3600" dirty="0" smtClean="0"/>
              <a:t> </a:t>
            </a:r>
            <a:r>
              <a:rPr lang="en-US" altLang="en-US" sz="3600" dirty="0" smtClean="0"/>
              <a:t>If so, are they Earthlike?</a:t>
            </a:r>
          </a:p>
          <a:p>
            <a:pPr algn="l" rtl="0">
              <a:lnSpc>
                <a:spcPct val="150000"/>
              </a:lnSpc>
            </a:pPr>
            <a:r>
              <a:rPr lang="en-US" altLang="en-US" sz="3600" dirty="0" smtClean="0"/>
              <a:t> Are they in the Habitable zone?</a:t>
            </a:r>
          </a:p>
          <a:p>
            <a:pPr algn="l" rtl="0">
              <a:lnSpc>
                <a:spcPct val="150000"/>
              </a:lnSpc>
            </a:pPr>
            <a:r>
              <a:rPr lang="en-US" altLang="en-US" sz="3600" dirty="0" smtClean="0"/>
              <a:t>The </a:t>
            </a:r>
            <a:r>
              <a:rPr lang="en-US" altLang="en-US" sz="3600" dirty="0" err="1" smtClean="0"/>
              <a:t>exo</a:t>
            </a:r>
            <a:r>
              <a:rPr lang="en-US" altLang="en-US" sz="3600" dirty="0" smtClean="0"/>
              <a:t>-planet boom </a:t>
            </a:r>
          </a:p>
          <a:p>
            <a:pPr algn="l" rtl="0">
              <a:lnSpc>
                <a:spcPct val="150000"/>
              </a:lnSpc>
            </a:pPr>
            <a:r>
              <a:rPr lang="en-US" altLang="en-US" sz="3600" dirty="0" smtClean="0"/>
              <a:t> What has changed with </a:t>
            </a:r>
            <a:r>
              <a:rPr lang="en-US" altLang="en-US" sz="3600" dirty="0" err="1" smtClean="0"/>
              <a:t>Kepler</a:t>
            </a:r>
            <a:r>
              <a:rPr lang="en-US" altLang="en-US" sz="3600" dirty="0" smtClean="0"/>
              <a:t>?</a:t>
            </a:r>
            <a:endParaRPr lang="he-IL" alt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0186-4CD5-43A4-8F71-88CCD644ADB5}" type="slidenum">
              <a:rPr lang="he-IL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to nearest biotic planet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DD95-63A7-45A2-9D0F-5D50BD66E5E8}" type="slidenum">
              <a:rPr lang="he-IL" smtClean="0"/>
              <a:pPr/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27984" y="2060848"/>
            <a:ext cx="43204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3131840" y="3068960"/>
            <a:ext cx="4320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2034" name="Chart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6900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43808" y="5157192"/>
            <a:ext cx="446449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11+Log (</a:t>
            </a:r>
            <a:r>
              <a:rPr lang="en-US" dirty="0" err="1" smtClean="0">
                <a:solidFill>
                  <a:srgbClr val="002060"/>
                </a:solidFill>
              </a:rPr>
              <a:t>FpFb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3768" y="3068960"/>
            <a:ext cx="144016" cy="720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6256" y="3789040"/>
            <a:ext cx="43204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5004048" y="2348880"/>
            <a:ext cx="4320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331913" y="188640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for a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biotic planet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within 100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DD95-63A7-45A2-9D0F-5D50BD66E5E8}" type="slidenum">
              <a:rPr lang="he-IL" smtClean="0"/>
              <a:pPr/>
              <a:t>21</a:t>
            </a:fld>
            <a:endParaRPr lang="en-US"/>
          </a:p>
        </p:txBody>
      </p:sp>
      <p:pic>
        <p:nvPicPr>
          <p:cNvPr id="150530" name="Picture 2" descr="C:\Documents and Settings\owner\My Documents\astro\sci\astrobiology\SETI\NL-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564957" cy="50697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6093296"/>
            <a:ext cx="374441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11+Log (</a:t>
            </a:r>
            <a:r>
              <a:rPr lang="en-US" dirty="0" err="1" smtClean="0">
                <a:solidFill>
                  <a:srgbClr val="002060"/>
                </a:solidFill>
              </a:rPr>
              <a:t>FpFb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24328" y="1412776"/>
            <a:ext cx="43204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5724128" y="2060848"/>
            <a:ext cx="4320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6516216" y="4653136"/>
            <a:ext cx="144016" cy="720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61025"/>
            <a:ext cx="9144000" cy="7651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C00000"/>
                </a:solidFill>
                <a:effectLst/>
              </a:rPr>
              <a:t> Seems to be much more likely</a:t>
            </a:r>
            <a:endParaRPr lang="en-US" altLang="en-US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457041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e-IL" sz="4800" b="1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he-IL" sz="4800" b="1">
                <a:solidFill>
                  <a:srgbClr val="009900"/>
                </a:solidFill>
                <a:latin typeface="Times New Roman" pitchFamily="18" charset="0"/>
              </a:rPr>
            </a:br>
            <a:endParaRPr lang="he-IL" sz="480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137220" name="Picture 4" descr="F30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049962" cy="3830638"/>
          </a:xfrm>
          <a:prstGeom prst="rect">
            <a:avLst/>
          </a:prstGeom>
          <a:noFill/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</a:rPr>
              <a:t>After </a:t>
            </a:r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</a:rPr>
              <a:t>Kepler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 algn="ctr" rtl="0" eaLnBrk="0" hangingPunct="0"/>
            <a:r>
              <a:rPr lang="en-US" sz="4400" b="1" dirty="0" smtClean="0">
                <a:solidFill>
                  <a:srgbClr val="99FF33"/>
                </a:solidFill>
                <a:latin typeface="Arial" pitchFamily="34" charset="0"/>
              </a:rPr>
              <a:t>extra-terrestrial life</a:t>
            </a:r>
            <a:endParaRPr lang="en-US" sz="4400" b="1" dirty="0">
              <a:solidFill>
                <a:srgbClr val="99FF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8600"/>
            <a:ext cx="8456240" cy="990600"/>
          </a:xfrm>
        </p:spPr>
        <p:txBody>
          <a:bodyPr/>
          <a:lstStyle/>
          <a:p>
            <a:r>
              <a:rPr lang="en-US" altLang="en-US" b="1" dirty="0">
                <a:cs typeface="Guttman Adii" pitchFamily="2" charset="-79"/>
              </a:rPr>
              <a:t>Star types suitable for the evolution of life</a:t>
            </a:r>
            <a:endParaRPr lang="he-IL" altLang="en-US" b="1" dirty="0">
              <a:cs typeface="Guttman Yad" pitchFamily="2" charset="-79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231187" cy="5059362"/>
          </a:xfrm>
        </p:spPr>
        <p:txBody>
          <a:bodyPr/>
          <a:lstStyle/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  <a:p>
            <a:pPr algn="l" rtl="0"/>
            <a:r>
              <a:rPr lang="en-US" altLang="en-US" sz="3600" dirty="0" smtClean="0">
                <a:solidFill>
                  <a:srgbClr val="FFFF00"/>
                </a:solidFill>
              </a:rPr>
              <a:t>Too </a:t>
            </a:r>
            <a:r>
              <a:rPr lang="en-US" altLang="en-US" sz="3600" dirty="0" smtClean="0">
                <a:solidFill>
                  <a:srgbClr val="FFFF00"/>
                </a:solidFill>
              </a:rPr>
              <a:t>big(M&gt;1.5Mo)- </a:t>
            </a:r>
            <a:r>
              <a:rPr lang="en-US" altLang="en-US" sz="3600" dirty="0" smtClean="0">
                <a:solidFill>
                  <a:srgbClr val="FFFF00"/>
                </a:solidFill>
              </a:rPr>
              <a:t>Main </a:t>
            </a:r>
            <a:r>
              <a:rPr lang="en-US" altLang="en-US" sz="3600" dirty="0">
                <a:solidFill>
                  <a:srgbClr val="FFFF00"/>
                </a:solidFill>
              </a:rPr>
              <a:t>Sequence lifetime </a:t>
            </a:r>
            <a:r>
              <a:rPr lang="en-US" altLang="en-US" sz="3600" dirty="0" smtClean="0">
                <a:solidFill>
                  <a:srgbClr val="FFFF00"/>
                </a:solidFill>
              </a:rPr>
              <a:t>insufficient </a:t>
            </a:r>
            <a:r>
              <a:rPr lang="en-US" altLang="en-US" sz="3600" dirty="0">
                <a:solidFill>
                  <a:srgbClr val="FFFF00"/>
                </a:solidFill>
              </a:rPr>
              <a:t>for the evolution of </a:t>
            </a:r>
            <a:r>
              <a:rPr lang="en-US" altLang="en-US" sz="3600" dirty="0" smtClean="0">
                <a:solidFill>
                  <a:srgbClr val="FFFF00"/>
                </a:solidFill>
              </a:rPr>
              <a:t>life</a:t>
            </a:r>
            <a:endParaRPr lang="en-US" altLang="en-US" sz="3600" dirty="0">
              <a:solidFill>
                <a:srgbClr val="FFFF00"/>
              </a:solidFill>
            </a:endParaRPr>
          </a:p>
          <a:p>
            <a:pPr algn="l" rtl="0"/>
            <a:r>
              <a:rPr lang="en-US" altLang="en-US" sz="3600" dirty="0" smtClean="0">
                <a:solidFill>
                  <a:srgbClr val="FF0000"/>
                </a:solidFill>
              </a:rPr>
              <a:t>Too </a:t>
            </a:r>
            <a:r>
              <a:rPr lang="en-US" altLang="en-US" sz="3600" dirty="0">
                <a:solidFill>
                  <a:srgbClr val="FF0000"/>
                </a:solidFill>
              </a:rPr>
              <a:t>small </a:t>
            </a:r>
            <a:r>
              <a:rPr lang="en-US" altLang="en-US" sz="3600" dirty="0" smtClean="0">
                <a:solidFill>
                  <a:srgbClr val="FF0000"/>
                </a:solidFill>
                <a:latin typeface="Arial"/>
              </a:rPr>
              <a:t>(&lt;</a:t>
            </a:r>
            <a:r>
              <a:rPr lang="en-US" altLang="en-US" sz="3600" dirty="0" smtClean="0">
                <a:solidFill>
                  <a:srgbClr val="FF0000"/>
                </a:solidFill>
              </a:rPr>
              <a:t>0.5 Mo) - eruptive </a:t>
            </a:r>
            <a:r>
              <a:rPr lang="en-US" altLang="en-US" sz="3600" dirty="0" smtClean="0">
                <a:solidFill>
                  <a:srgbClr val="FF0000"/>
                </a:solidFill>
              </a:rPr>
              <a:t>(planetary temperature instable</a:t>
            </a:r>
            <a:r>
              <a:rPr lang="en-US" altLang="en-US" sz="3600" dirty="0" smtClean="0">
                <a:solidFill>
                  <a:srgbClr val="FF0000"/>
                </a:solidFill>
              </a:rPr>
              <a:t>)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algn="l" rtl="0"/>
            <a:r>
              <a:rPr lang="en-US" altLang="en-US" sz="3600" dirty="0">
                <a:solidFill>
                  <a:srgbClr val="0000FF"/>
                </a:solidFill>
              </a:rPr>
              <a:t>This leaves ~ </a:t>
            </a:r>
            <a:r>
              <a:rPr lang="he-IL" altLang="en-US" sz="3600" dirty="0">
                <a:solidFill>
                  <a:srgbClr val="0000FF"/>
                </a:solidFill>
              </a:rPr>
              <a:t>10</a:t>
            </a:r>
            <a:r>
              <a:rPr lang="en-US" altLang="en-US" sz="3600" dirty="0">
                <a:solidFill>
                  <a:srgbClr val="0000FF"/>
                </a:solidFill>
              </a:rPr>
              <a:t>% of all stars.</a:t>
            </a:r>
            <a:r>
              <a:rPr lang="he-IL" altLang="en-US" sz="3600" dirty="0">
                <a:solidFill>
                  <a:srgbClr val="0000FF"/>
                </a:solidFill>
              </a:rPr>
              <a:t> </a:t>
            </a:r>
            <a:endParaRPr lang="he-IL" altLang="en-US" sz="3600" dirty="0"/>
          </a:p>
          <a:p>
            <a:pPr algn="l" rtl="0"/>
            <a:endParaRPr lang="en-US" altLang="he-IL" sz="3600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0186-4CD5-43A4-8F71-88CCD644ADB5}" type="slidenum">
              <a:rPr lang="he-IL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648200"/>
            <a:ext cx="8686800" cy="1828800"/>
          </a:xfrm>
        </p:spPr>
        <p:txBody>
          <a:bodyPr/>
          <a:lstStyle/>
          <a:p>
            <a:pPr rtl="1"/>
            <a:r>
              <a:rPr lang="he-IL" altLang="en-US" smtClean="0"/>
              <a:t> עוברי כוכבים ו”מערכות שמש” בערפילית אוריון</a:t>
            </a:r>
          </a:p>
        </p:txBody>
      </p:sp>
      <p:pic>
        <p:nvPicPr>
          <p:cNvPr id="18435" name="Picture 5" descr="D:\ART\CH07\F07_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4582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206680" cy="1080120"/>
          </a:xfrm>
        </p:spPr>
        <p:txBody>
          <a:bodyPr/>
          <a:lstStyle/>
          <a:p>
            <a:r>
              <a:rPr lang="en-US" altLang="en-US" sz="4000" dirty="0" smtClean="0"/>
              <a:t>Planetary disks </a:t>
            </a:r>
            <a:r>
              <a:rPr lang="en-US" altLang="en-US" sz="4000" dirty="0" smtClean="0"/>
              <a:t>being born in </a:t>
            </a:r>
            <a:r>
              <a:rPr lang="en-US" altLang="en-US" sz="4000" dirty="0" smtClean="0"/>
              <a:t>Orion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2780928"/>
            <a:ext cx="12241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740352" y="2780928"/>
            <a:ext cx="140364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2339752" y="1412776"/>
            <a:ext cx="47525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2339752" y="5949280"/>
            <a:ext cx="4752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7"/>
            <a:ext cx="2133600" cy="460319"/>
          </a:xfrm>
        </p:spPr>
        <p:txBody>
          <a:bodyPr/>
          <a:lstStyle/>
          <a:p>
            <a:fld id="{401E0186-4CD5-43A4-8F71-88CCD644ADB5}" type="slidenum">
              <a:rPr lang="he-IL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399"/>
            <a:ext cx="2895600" cy="460319"/>
          </a:xfrm>
        </p:spPr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pic>
        <p:nvPicPr>
          <p:cNvPr id="7" name="Picture 35" descr="Stellar_Wob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1124744"/>
            <a:ext cx="5724128" cy="432048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280920" cy="836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b="1" dirty="0" smtClean="0">
                <a:solidFill>
                  <a:srgbClr val="FFC000"/>
                </a:solidFill>
                <a:cs typeface="+mn-cs"/>
              </a:rPr>
              <a:t>The Doppler method</a:t>
            </a:r>
            <a:endParaRPr lang="he-IL" sz="48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0" name="Picture 4" descr="51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73699"/>
            <a:ext cx="3491880" cy="2984301"/>
          </a:xfrm>
          <a:prstGeom prst="rect">
            <a:avLst/>
          </a:prstGeom>
          <a:solidFill>
            <a:srgbClr val="CC0000"/>
          </a:solidFill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1484784"/>
            <a:ext cx="3635896" cy="2130614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 V</a:t>
            </a:r>
            <a:r>
              <a:rPr lang="en-US" sz="4800" baseline="-25000" dirty="0" smtClean="0">
                <a:solidFill>
                  <a:srgbClr val="FF0000"/>
                </a:solidFill>
              </a:rPr>
              <a:t>*</a:t>
            </a:r>
            <a:r>
              <a:rPr lang="en-US" sz="4800" dirty="0" smtClean="0">
                <a:solidFill>
                  <a:srgbClr val="FF0000"/>
                </a:solidFill>
              </a:rPr>
              <a:t>~m</a:t>
            </a:r>
            <a:r>
              <a:rPr lang="en-US" sz="4800" baseline="-25000" dirty="0" smtClean="0">
                <a:solidFill>
                  <a:srgbClr val="FF0000"/>
                </a:solidFill>
              </a:rPr>
              <a:t>p</a:t>
            </a:r>
            <a:r>
              <a:rPr lang="en-US" sz="4800" dirty="0" smtClean="0">
                <a:solidFill>
                  <a:srgbClr val="FF0000"/>
                </a:solidFill>
              </a:rPr>
              <a:t> a</a:t>
            </a:r>
            <a:r>
              <a:rPr lang="en-US" sz="4800" baseline="-25000" dirty="0" smtClean="0">
                <a:solidFill>
                  <a:srgbClr val="FF0000"/>
                </a:solidFill>
              </a:rPr>
              <a:t>p</a:t>
            </a:r>
            <a:r>
              <a:rPr lang="en-US" sz="4800" baseline="30000" dirty="0" smtClean="0">
                <a:solidFill>
                  <a:srgbClr val="FF0000"/>
                </a:solidFill>
              </a:rPr>
              <a:t>-1/2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51 </a:t>
            </a:r>
            <a:r>
              <a:rPr lang="en-US" sz="3600" dirty="0" smtClean="0">
                <a:solidFill>
                  <a:schemeClr val="tx1"/>
                </a:solidFill>
              </a:rPr>
              <a:t>Peg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123728" y="5589240"/>
          <a:ext cx="3516313" cy="796925"/>
        </p:xfrm>
        <a:graphic>
          <a:graphicData uri="http://schemas.openxmlformats.org/presentationml/2006/ole">
            <p:oleObj spid="_x0000_s145411" name="Equation" r:id="rId5" imgW="20192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7"/>
            <a:ext cx="2133600" cy="460319"/>
          </a:xfrm>
        </p:spPr>
        <p:txBody>
          <a:bodyPr/>
          <a:lstStyle/>
          <a:p>
            <a:fld id="{401E0186-4CD5-43A4-8F71-88CCD644ADB5}" type="slidenum">
              <a:rPr lang="he-IL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399"/>
            <a:ext cx="2895600" cy="460319"/>
          </a:xfrm>
        </p:spPr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 smtClean="0">
                <a:solidFill>
                  <a:srgbClr val="FFC000"/>
                </a:solidFill>
                <a:cs typeface="+mn-cs"/>
              </a:rPr>
              <a:t>Doppler method is biased </a:t>
            </a:r>
            <a:r>
              <a:rPr lang="en-US" sz="4400" dirty="0" smtClean="0">
                <a:solidFill>
                  <a:srgbClr val="FFC000"/>
                </a:solidFill>
                <a:cs typeface="+mn-cs"/>
              </a:rPr>
              <a:t>towards </a:t>
            </a:r>
            <a:r>
              <a:rPr lang="en-US" sz="4400" dirty="0" err="1" smtClean="0">
                <a:solidFill>
                  <a:srgbClr val="FFC000"/>
                </a:solidFill>
                <a:cs typeface="+mn-cs"/>
              </a:rPr>
              <a:t>massive,</a:t>
            </a:r>
            <a:r>
              <a:rPr lang="en-US" sz="4400" dirty="0" err="1" smtClean="0">
                <a:solidFill>
                  <a:srgbClr val="FFC000"/>
                </a:solidFill>
                <a:cs typeface="+mn-cs"/>
              </a:rPr>
              <a:t>near</a:t>
            </a:r>
            <a:r>
              <a:rPr lang="en-US" sz="4400" dirty="0" smtClean="0">
                <a:solidFill>
                  <a:srgbClr val="FFC000"/>
                </a:solidFill>
                <a:cs typeface="+mn-cs"/>
              </a:rPr>
              <a:t> </a:t>
            </a:r>
            <a:r>
              <a:rPr lang="en-US" sz="4400" dirty="0" smtClean="0">
                <a:solidFill>
                  <a:srgbClr val="FFC000"/>
                </a:solidFill>
                <a:cs typeface="+mn-cs"/>
              </a:rPr>
              <a:t>planets </a:t>
            </a:r>
            <a:endParaRPr lang="he-IL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0" name="Picture 2" descr="first_extrasolar_pla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556792"/>
            <a:ext cx="7070078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79208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6600"/>
                </a:solidFill>
              </a:rPr>
              <a:t>Observatories in Space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4048" y="1412776"/>
            <a:ext cx="3303860" cy="2944771"/>
            <a:chOff x="3543" y="1248"/>
            <a:chExt cx="1698" cy="1518"/>
          </a:xfrm>
        </p:grpSpPr>
        <p:pic>
          <p:nvPicPr>
            <p:cNvPr id="37901" name="Picture 4" descr="sim_3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3" y="1248"/>
              <a:ext cx="1656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2" name="Text Box 5"/>
            <p:cNvSpPr txBox="1">
              <a:spLocks noChangeArrowheads="1"/>
            </p:cNvSpPr>
            <p:nvPr/>
          </p:nvSpPr>
          <p:spPr bwMode="auto">
            <a:xfrm>
              <a:off x="4739" y="2496"/>
              <a:ext cx="50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SIM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39545" y="4114800"/>
            <a:ext cx="3975969" cy="2743200"/>
            <a:chOff x="2928" y="2592"/>
            <a:chExt cx="1671" cy="1551"/>
          </a:xfrm>
        </p:grpSpPr>
        <p:pic>
          <p:nvPicPr>
            <p:cNvPr id="37899" name="Picture 7" descr="kepl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592"/>
              <a:ext cx="1150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8"/>
            <p:cNvSpPr txBox="1">
              <a:spLocks noChangeArrowheads="1"/>
            </p:cNvSpPr>
            <p:nvPr/>
          </p:nvSpPr>
          <p:spPr bwMode="auto">
            <a:xfrm>
              <a:off x="3894" y="3648"/>
              <a:ext cx="70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rtl="1"/>
              <a:r>
                <a:rPr lang="en-US" sz="3200" b="1" dirty="0" err="1">
                  <a:solidFill>
                    <a:srgbClr val="FF0000"/>
                  </a:solidFill>
                </a:rPr>
                <a:t>Kepler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1520" y="3573016"/>
            <a:ext cx="3710880" cy="3132585"/>
            <a:chOff x="144" y="2352"/>
            <a:chExt cx="2496" cy="1918"/>
          </a:xfrm>
        </p:grpSpPr>
        <p:pic>
          <p:nvPicPr>
            <p:cNvPr id="37897" name="Picture 10" descr="darwin"/>
            <p:cNvPicPr>
              <a:picLocks noChangeAspect="1" noChangeArrowheads="1"/>
            </p:cNvPicPr>
            <p:nvPr/>
          </p:nvPicPr>
          <p:blipFill>
            <a:blip r:embed="rId4" cstate="print"/>
            <a:srcRect l="2100" t="7500" r="13911" b="31000"/>
            <a:stretch>
              <a:fillRect/>
            </a:stretch>
          </p:blipFill>
          <p:spPr bwMode="auto">
            <a:xfrm>
              <a:off x="144" y="2352"/>
              <a:ext cx="2496" cy="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Text Box 11"/>
            <p:cNvSpPr txBox="1">
              <a:spLocks noChangeArrowheads="1"/>
            </p:cNvSpPr>
            <p:nvPr/>
          </p:nvSpPr>
          <p:spPr bwMode="auto">
            <a:xfrm>
              <a:off x="1271" y="2423"/>
              <a:ext cx="129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</a:rPr>
                <a:t>Darwin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62000" y="1371600"/>
            <a:ext cx="3521968" cy="2057400"/>
            <a:chOff x="480" y="864"/>
            <a:chExt cx="1920" cy="1177"/>
          </a:xfrm>
        </p:grpSpPr>
        <p:pic>
          <p:nvPicPr>
            <p:cNvPr id="37895" name="Picture 13" descr="corot_Instrum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864"/>
              <a:ext cx="1920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Text Box 14"/>
            <p:cNvSpPr txBox="1">
              <a:spLocks noChangeArrowheads="1"/>
            </p:cNvSpPr>
            <p:nvPr/>
          </p:nvSpPr>
          <p:spPr bwMode="auto">
            <a:xfrm>
              <a:off x="1392" y="864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6600"/>
                  </a:solidFill>
                </a:rPr>
                <a:t>CoRoT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48264" y="6237312"/>
            <a:ext cx="1738536" cy="463526"/>
          </a:xfrm>
        </p:spPr>
        <p:txBody>
          <a:bodyPr/>
          <a:lstStyle/>
          <a:p>
            <a:fld id="{FD758A90-8ED9-4960-A15A-8AF14F3C63B0}" type="slidenum">
              <a:rPr lang="he-IL" smtClean="0"/>
              <a:pPr/>
              <a:t>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The transit method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67585" y="4941168"/>
            <a:ext cx="3776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cs typeface="Times New Roman" pitchFamily="18" charset="0"/>
              </a:rPr>
              <a:t>The inclination must </a:t>
            </a:r>
            <a:r>
              <a:rPr lang="en-US" sz="2400" b="1" dirty="0">
                <a:cs typeface="Times New Roman" pitchFamily="18" charset="0"/>
              </a:rPr>
              <a:t>be very close to 90°</a:t>
            </a:r>
          </a:p>
        </p:txBody>
      </p:sp>
      <p:pic>
        <p:nvPicPr>
          <p:cNvPr id="11270" name="Picture 5" descr="incl_4_rot"/>
          <p:cNvPicPr>
            <a:picLocks noChangeAspect="1" noChangeArrowheads="1"/>
          </p:cNvPicPr>
          <p:nvPr/>
        </p:nvPicPr>
        <p:blipFill>
          <a:blip r:embed="rId2" cstate="print"/>
          <a:srcRect l="23021" t="61856" r="13669" b="9279"/>
          <a:stretch>
            <a:fillRect/>
          </a:stretch>
        </p:blipFill>
        <p:spPr bwMode="auto">
          <a:xfrm>
            <a:off x="6324600" y="3429000"/>
            <a:ext cx="2279848" cy="14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incl_4"/>
          <p:cNvPicPr>
            <a:picLocks noChangeAspect="1" noChangeArrowheads="1"/>
          </p:cNvPicPr>
          <p:nvPr/>
        </p:nvPicPr>
        <p:blipFill>
          <a:blip r:embed="rId3" cstate="print"/>
          <a:srcRect t="14389" r="49484" b="25180"/>
          <a:stretch>
            <a:fillRect/>
          </a:stretch>
        </p:blipFill>
        <p:spPr bwMode="auto">
          <a:xfrm>
            <a:off x="6372200" y="1412776"/>
            <a:ext cx="2209056" cy="18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E3E5-44F6-433D-823C-128CB7285BA7}" type="slidenum">
              <a:rPr lang="he-IL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pic>
        <p:nvPicPr>
          <p:cNvPr id="11" name="Picture 3" descr="transi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4176464" cy="51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248" y="908720"/>
            <a:ext cx="2339752" cy="533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HD209458</a:t>
            </a:r>
          </a:p>
        </p:txBody>
      </p:sp>
      <p:sp>
        <p:nvSpPr>
          <p:cNvPr id="12303" name="Text Box 6"/>
          <p:cNvSpPr txBox="1">
            <a:spLocks noChangeArrowheads="1"/>
          </p:cNvSpPr>
          <p:nvPr/>
        </p:nvSpPr>
        <p:spPr bwMode="auto">
          <a:xfrm>
            <a:off x="395536" y="4869160"/>
            <a:ext cx="34011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Tx/>
              <a:buChar char="•"/>
            </a:pPr>
            <a:r>
              <a:rPr lang="en-US" sz="2800" b="1" dirty="0" smtClean="0">
                <a:cs typeface="Times New Roman" pitchFamily="18" charset="0"/>
              </a:rPr>
              <a:t>Planet mass</a:t>
            </a:r>
          </a:p>
          <a:p>
            <a:pPr algn="l" rtl="0">
              <a:buFontTx/>
              <a:buChar char="•"/>
            </a:pPr>
            <a:r>
              <a:rPr lang="en-US" sz="2800" b="1" dirty="0" smtClean="0">
                <a:cs typeface="Times New Roman" pitchFamily="18" charset="0"/>
              </a:rPr>
              <a:t>Planet radius</a:t>
            </a:r>
          </a:p>
          <a:p>
            <a:pPr algn="l" rtl="0">
              <a:buFontTx/>
              <a:buChar char="•"/>
            </a:pPr>
            <a:r>
              <a:rPr lang="en-US" sz="2800" b="1" dirty="0" smtClean="0">
                <a:cs typeface="Times New Roman" pitchFamily="18" charset="0"/>
              </a:rPr>
              <a:t> Planet density</a:t>
            </a:r>
          </a:p>
          <a:p>
            <a:pPr algn="l" rtl="0">
              <a:buFontTx/>
              <a:buChar char="•"/>
            </a:pP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12360" y="6243638"/>
            <a:ext cx="874440" cy="457200"/>
          </a:xfrm>
        </p:spPr>
        <p:txBody>
          <a:bodyPr/>
          <a:lstStyle/>
          <a:p>
            <a:fld id="{52C1E3E5-44F6-433D-823C-128CB7285BA7}" type="slidenum">
              <a:rPr lang="he-IL" smtClean="0"/>
              <a:pPr/>
              <a:t>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ILASOL 2012 A. Wandel</a:t>
            </a:r>
            <a:endParaRPr lang="en-US"/>
          </a:p>
        </p:txBody>
      </p:sp>
      <p:pic>
        <p:nvPicPr>
          <p:cNvPr id="13" name="Picture 4" descr="hd209458tr2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79512" y="188640"/>
            <a:ext cx="67251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5724128" y="4293096"/>
          <a:ext cx="3419872" cy="2063742"/>
        </p:xfrm>
        <a:graphic>
          <a:graphicData uri="http://schemas.openxmlformats.org/presentationml/2006/ole">
            <p:oleObj spid="_x0000_s168961" name="Equation" r:id="rId4" imgW="16002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16060</TotalTime>
  <Words>389</Words>
  <Application>Microsoft Office PowerPoint</Application>
  <PresentationFormat>On-screen Show (4:3)</PresentationFormat>
  <Paragraphs>104</Paragraphs>
  <Slides>22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Cliff</vt:lpstr>
      <vt:lpstr>Equation</vt:lpstr>
      <vt:lpstr>How frequent are biotic worlds?</vt:lpstr>
      <vt:lpstr>How frequent are terrestrial exo-planets?</vt:lpstr>
      <vt:lpstr>Star types suitable for the evolution of life</vt:lpstr>
      <vt:lpstr>Planetary disks being born in Orion</vt:lpstr>
      <vt:lpstr> V*~mp ap-1/2   51 Peg</vt:lpstr>
      <vt:lpstr>Slide 6</vt:lpstr>
      <vt:lpstr>Observatories in Space </vt:lpstr>
      <vt:lpstr>The transit method</vt:lpstr>
      <vt:lpstr> HD209458</vt:lpstr>
      <vt:lpstr>Sensitivity of exo-planet projects</vt:lpstr>
      <vt:lpstr>The Kepler mission</vt:lpstr>
      <vt:lpstr>Kepler’s first planets</vt:lpstr>
      <vt:lpstr>Slide 13</vt:lpstr>
      <vt:lpstr>The Habitable Zone</vt:lpstr>
      <vt:lpstr>How many biotic woldss exist in the Galaxy ?</vt:lpstr>
      <vt:lpstr>Slide 16</vt:lpstr>
      <vt:lpstr>Probability for a terrestrial planet to become biotic vs. cosmic time</vt:lpstr>
      <vt:lpstr>Probabilities for terrestrial planets and biotic worlds</vt:lpstr>
      <vt:lpstr>Exo-Planets by Micro-lensing</vt:lpstr>
      <vt:lpstr>Slide 20</vt:lpstr>
      <vt:lpstr>Slide 21</vt:lpstr>
      <vt:lpstr> Seems to be much more likely</vt:lpstr>
    </vt:vector>
  </TitlesOfParts>
  <Company>hebrew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התפתחות החיים</dc:title>
  <dc:creator>public</dc:creator>
  <cp:lastModifiedBy>Amri Wandel</cp:lastModifiedBy>
  <cp:revision>93</cp:revision>
  <cp:lastPrinted>1999-10-18T10:47:24Z</cp:lastPrinted>
  <dcterms:created xsi:type="dcterms:W3CDTF">1999-10-17T17:47:14Z</dcterms:created>
  <dcterms:modified xsi:type="dcterms:W3CDTF">2012-12-09T00:11:40Z</dcterms:modified>
</cp:coreProperties>
</file>