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76" r:id="rId2"/>
    <p:sldId id="259" r:id="rId3"/>
    <p:sldId id="266" r:id="rId4"/>
    <p:sldId id="257" r:id="rId5"/>
    <p:sldId id="275" r:id="rId6"/>
    <p:sldId id="278" r:id="rId7"/>
    <p:sldId id="269" r:id="rId8"/>
    <p:sldId id="261" r:id="rId9"/>
    <p:sldId id="268" r:id="rId10"/>
    <p:sldId id="272" r:id="rId11"/>
    <p:sldId id="270" r:id="rId12"/>
    <p:sldId id="273" r:id="rId13"/>
    <p:sldId id="271" r:id="rId14"/>
    <p:sldId id="260" r:id="rId15"/>
    <p:sldId id="263" r:id="rId16"/>
    <p:sldId id="264" r:id="rId17"/>
  </p:sldIdLst>
  <p:sldSz cx="9144000" cy="6858000" type="screen4x3"/>
  <p:notesSz cx="6881813" cy="95885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664F76CD-A145-4DA8-8AFC-E93652F8F1CD}">
          <p14:sldIdLst>
            <p14:sldId id="276"/>
            <p14:sldId id="259"/>
            <p14:sldId id="266"/>
            <p14:sldId id="257"/>
            <p14:sldId id="275"/>
          </p14:sldIdLst>
        </p14:section>
        <p14:section name="מקטע ללא כותרת" id="{670FF29F-B046-4B47-9DC4-5148A9B819FB}">
          <p14:sldIdLst>
            <p14:sldId id="278"/>
            <p14:sldId id="269"/>
            <p14:sldId id="261"/>
            <p14:sldId id="268"/>
            <p14:sldId id="272"/>
            <p14:sldId id="270"/>
            <p14:sldId id="273"/>
            <p14:sldId id="271"/>
            <p14:sldId id="260"/>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22" autoAdjust="0"/>
    <p:restoredTop sz="86454" autoAdjust="0"/>
  </p:normalViewPr>
  <p:slideViewPr>
    <p:cSldViewPr>
      <p:cViewPr>
        <p:scale>
          <a:sx n="73" d="100"/>
          <a:sy n="73" d="100"/>
        </p:scale>
        <p:origin x="-72" y="-84"/>
      </p:cViewPr>
      <p:guideLst>
        <p:guide orient="horz" pos="2160"/>
        <p:guide pos="2880"/>
      </p:guideLst>
    </p:cSldViewPr>
  </p:slideViewPr>
  <p:outlineViewPr>
    <p:cViewPr>
      <p:scale>
        <a:sx n="33" d="100"/>
        <a:sy n="33" d="100"/>
      </p:scale>
      <p:origin x="0" y="132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4" y="0"/>
            <a:ext cx="2982119" cy="479425"/>
          </a:xfrm>
          <a:prstGeom prst="rect">
            <a:avLst/>
          </a:prstGeom>
        </p:spPr>
        <p:txBody>
          <a:bodyPr vert="horz" lIns="94110" tIns="47055" rIns="94110" bIns="47055" rtlCol="1"/>
          <a:lstStyle>
            <a:lvl1pPr algn="r">
              <a:defRPr sz="1200"/>
            </a:lvl1pPr>
          </a:lstStyle>
          <a:p>
            <a:endParaRPr lang="he-IL"/>
          </a:p>
        </p:txBody>
      </p:sp>
      <p:sp>
        <p:nvSpPr>
          <p:cNvPr id="3" name="מציין מיקום של תאריך 2"/>
          <p:cNvSpPr>
            <a:spLocks noGrp="1"/>
          </p:cNvSpPr>
          <p:nvPr>
            <p:ph type="dt" idx="1"/>
          </p:nvPr>
        </p:nvSpPr>
        <p:spPr>
          <a:xfrm>
            <a:off x="1593" y="0"/>
            <a:ext cx="2982119" cy="479425"/>
          </a:xfrm>
          <a:prstGeom prst="rect">
            <a:avLst/>
          </a:prstGeom>
        </p:spPr>
        <p:txBody>
          <a:bodyPr vert="horz" lIns="94110" tIns="47055" rIns="94110" bIns="47055" rtlCol="1"/>
          <a:lstStyle>
            <a:lvl1pPr algn="l">
              <a:defRPr sz="1200"/>
            </a:lvl1pPr>
          </a:lstStyle>
          <a:p>
            <a:fld id="{02210B03-34F3-41FD-8EF7-2CFE1E602417}" type="datetimeFigureOut">
              <a:rPr lang="he-IL" smtClean="0"/>
              <a:t>ח'/סיון/תשע"ח</a:t>
            </a:fld>
            <a:endParaRPr lang="he-IL"/>
          </a:p>
        </p:txBody>
      </p:sp>
      <p:sp>
        <p:nvSpPr>
          <p:cNvPr id="4" name="מציין מיקום של תמונת שקופית 3"/>
          <p:cNvSpPr>
            <a:spLocks noGrp="1" noRot="1" noChangeAspect="1"/>
          </p:cNvSpPr>
          <p:nvPr>
            <p:ph type="sldImg" idx="2"/>
          </p:nvPr>
        </p:nvSpPr>
        <p:spPr>
          <a:xfrm>
            <a:off x="1044575" y="719138"/>
            <a:ext cx="4794250" cy="3595687"/>
          </a:xfrm>
          <a:prstGeom prst="rect">
            <a:avLst/>
          </a:prstGeom>
          <a:noFill/>
          <a:ln w="12700">
            <a:solidFill>
              <a:prstClr val="black"/>
            </a:solidFill>
          </a:ln>
        </p:spPr>
        <p:txBody>
          <a:bodyPr vert="horz" lIns="94110" tIns="47055" rIns="94110" bIns="47055" rtlCol="1" anchor="ctr"/>
          <a:lstStyle/>
          <a:p>
            <a:endParaRPr lang="he-IL"/>
          </a:p>
        </p:txBody>
      </p:sp>
      <p:sp>
        <p:nvSpPr>
          <p:cNvPr id="5" name="מציין מיקום של הערות 4"/>
          <p:cNvSpPr>
            <a:spLocks noGrp="1"/>
          </p:cNvSpPr>
          <p:nvPr>
            <p:ph type="body" sz="quarter" idx="3"/>
          </p:nvPr>
        </p:nvSpPr>
        <p:spPr>
          <a:xfrm>
            <a:off x="688182" y="4554538"/>
            <a:ext cx="5505450" cy="4314825"/>
          </a:xfrm>
          <a:prstGeom prst="rect">
            <a:avLst/>
          </a:prstGeom>
        </p:spPr>
        <p:txBody>
          <a:bodyPr vert="horz" lIns="94110" tIns="47055" rIns="94110" bIns="47055"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99694" y="9107411"/>
            <a:ext cx="2982119" cy="479425"/>
          </a:xfrm>
          <a:prstGeom prst="rect">
            <a:avLst/>
          </a:prstGeom>
        </p:spPr>
        <p:txBody>
          <a:bodyPr vert="horz" lIns="94110" tIns="47055" rIns="94110" bIns="4705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3" y="9107411"/>
            <a:ext cx="2982119" cy="479425"/>
          </a:xfrm>
          <a:prstGeom prst="rect">
            <a:avLst/>
          </a:prstGeom>
        </p:spPr>
        <p:txBody>
          <a:bodyPr vert="horz" lIns="94110" tIns="47055" rIns="94110" bIns="47055" rtlCol="1" anchor="b"/>
          <a:lstStyle>
            <a:lvl1pPr algn="l">
              <a:defRPr sz="1200"/>
            </a:lvl1pPr>
          </a:lstStyle>
          <a:p>
            <a:fld id="{F71832D7-360E-4DA2-9881-6BE04BCD62CD}" type="slidenum">
              <a:rPr lang="he-IL" smtClean="0"/>
              <a:t>‹#›</a:t>
            </a:fld>
            <a:endParaRPr lang="he-IL"/>
          </a:p>
        </p:txBody>
      </p:sp>
    </p:spTree>
    <p:extLst>
      <p:ext uri="{BB962C8B-B14F-4D97-AF65-F5344CB8AC3E}">
        <p14:creationId xmlns:p14="http://schemas.microsoft.com/office/powerpoint/2010/main" val="41238929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71832D7-360E-4DA2-9881-6BE04BCD62CD}" type="slidenum">
              <a:rPr lang="he-IL" smtClean="0"/>
              <a:t>1</a:t>
            </a:fld>
            <a:endParaRPr lang="he-IL"/>
          </a:p>
        </p:txBody>
      </p:sp>
    </p:spTree>
    <p:extLst>
      <p:ext uri="{BB962C8B-B14F-4D97-AF65-F5344CB8AC3E}">
        <p14:creationId xmlns:p14="http://schemas.microsoft.com/office/powerpoint/2010/main" val="335763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925D7F7-9BFA-4246-9CE3-49724FA3E222}" type="slidenum">
              <a:rPr lang="he-IL" smtClean="0"/>
              <a:t>2</a:t>
            </a:fld>
            <a:endParaRPr lang="he-IL"/>
          </a:p>
        </p:txBody>
      </p:sp>
    </p:spTree>
    <p:extLst>
      <p:ext uri="{BB962C8B-B14F-4D97-AF65-F5344CB8AC3E}">
        <p14:creationId xmlns:p14="http://schemas.microsoft.com/office/powerpoint/2010/main" val="104098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71832D7-360E-4DA2-9881-6BE04BCD62CD}" type="slidenum">
              <a:rPr lang="he-IL" smtClean="0"/>
              <a:t>5</a:t>
            </a:fld>
            <a:endParaRPr lang="he-IL"/>
          </a:p>
        </p:txBody>
      </p:sp>
    </p:spTree>
    <p:extLst>
      <p:ext uri="{BB962C8B-B14F-4D97-AF65-F5344CB8AC3E}">
        <p14:creationId xmlns:p14="http://schemas.microsoft.com/office/powerpoint/2010/main" val="110967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ח'/סיון/תשע"ח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ח'/סיון/תשע"ח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1844824"/>
            <a:ext cx="184731" cy="369332"/>
          </a:xfrm>
          <a:prstGeom prst="rect">
            <a:avLst/>
          </a:prstGeom>
          <a:noFill/>
        </p:spPr>
        <p:txBody>
          <a:bodyPr wrap="none" rtlCol="1">
            <a:spAutoFit/>
          </a:bodyPr>
          <a:lstStyle/>
          <a:p>
            <a:endParaRPr lang="he-IL" dirty="0"/>
          </a:p>
        </p:txBody>
      </p:sp>
      <p:pic>
        <p:nvPicPr>
          <p:cNvPr id="3" name="Picture 4" descr="z_innego_swiata_kalnow9_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3429000"/>
            <a:ext cx="397192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11960" y="1844824"/>
            <a:ext cx="184731" cy="369332"/>
          </a:xfrm>
          <a:prstGeom prst="rect">
            <a:avLst/>
          </a:prstGeom>
          <a:noFill/>
        </p:spPr>
        <p:txBody>
          <a:bodyPr wrap="none" rtlCol="1">
            <a:spAutoFit/>
          </a:bodyPr>
          <a:lstStyle/>
          <a:p>
            <a:endParaRPr lang="he-IL" dirty="0"/>
          </a:p>
        </p:txBody>
      </p:sp>
      <p:pic>
        <p:nvPicPr>
          <p:cNvPr id="5" name="Picture 7" descr="יוסף בר יהודה הכהן קאליש"/>
          <p:cNvPicPr>
            <a:picLocks noChangeAspect="1" noChangeArrowheads="1"/>
          </p:cNvPicPr>
          <p:nvPr/>
        </p:nvPicPr>
        <p:blipFill>
          <a:blip r:embed="rId4">
            <a:extLst>
              <a:ext uri="{28A0092B-C50C-407E-A947-70E740481C1C}">
                <a14:useLocalDpi xmlns:a14="http://schemas.microsoft.com/office/drawing/2010/main" val="0"/>
              </a:ext>
            </a:extLst>
          </a:blip>
          <a:srcRect l="15181" t="3860" b="11583"/>
          <a:stretch>
            <a:fillRect/>
          </a:stretch>
        </p:blipFill>
        <p:spPr bwMode="auto">
          <a:xfrm>
            <a:off x="2483768" y="2270278"/>
            <a:ext cx="2598376" cy="23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3528" y="2013768"/>
            <a:ext cx="2160240" cy="4462760"/>
          </a:xfrm>
          <a:prstGeom prst="rect">
            <a:avLst/>
          </a:prstGeom>
          <a:noFill/>
        </p:spPr>
        <p:txBody>
          <a:bodyPr wrap="square" rtlCol="1">
            <a:spAutoFit/>
          </a:bodyPr>
          <a:lstStyle/>
          <a:p>
            <a:pPr algn="ctr"/>
            <a:endParaRPr lang="he-IL" sz="2400" b="1" u="sng" dirty="0" smtClean="0">
              <a:solidFill>
                <a:srgbClr val="CC3300"/>
              </a:solidFill>
            </a:endParaRPr>
          </a:p>
          <a:p>
            <a:pPr algn="ctr"/>
            <a:endParaRPr lang="he-IL" sz="2400" b="1" u="sng" dirty="0">
              <a:solidFill>
                <a:srgbClr val="CC3300"/>
              </a:solidFill>
            </a:endParaRPr>
          </a:p>
          <a:p>
            <a:pPr algn="ctr"/>
            <a:endParaRPr lang="he-IL" sz="2400" b="1" u="sng" dirty="0" smtClean="0">
              <a:solidFill>
                <a:srgbClr val="CC3300"/>
              </a:solidFill>
            </a:endParaRPr>
          </a:p>
          <a:p>
            <a:pPr algn="ctr"/>
            <a:r>
              <a:rPr lang="he-IL" sz="2400" b="1" u="sng" dirty="0" smtClean="0">
                <a:solidFill>
                  <a:srgbClr val="CC3300"/>
                </a:solidFill>
              </a:rPr>
              <a:t>כתב זכויות יהודי</a:t>
            </a:r>
          </a:p>
          <a:p>
            <a:pPr algn="ctr"/>
            <a:r>
              <a:rPr lang="he-IL" sz="2400" b="1" u="sng" dirty="0" err="1" smtClean="0">
                <a:solidFill>
                  <a:srgbClr val="CC3300"/>
                </a:solidFill>
              </a:rPr>
              <a:t>קאליש</a:t>
            </a:r>
            <a:endParaRPr lang="he-IL" sz="2400" b="1" u="sng" dirty="0" smtClean="0">
              <a:solidFill>
                <a:srgbClr val="CC3300"/>
              </a:solidFill>
            </a:endParaRPr>
          </a:p>
          <a:p>
            <a:pPr algn="ctr"/>
            <a:r>
              <a:rPr lang="he-IL" sz="2400" b="1" u="sng" dirty="0" smtClean="0">
                <a:solidFill>
                  <a:srgbClr val="CC3300"/>
                </a:solidFill>
              </a:rPr>
              <a:t>1264</a:t>
            </a:r>
          </a:p>
          <a:p>
            <a:pPr algn="ctr"/>
            <a:endParaRPr lang="he-IL" sz="800" b="1" u="sng" dirty="0" smtClean="0">
              <a:solidFill>
                <a:srgbClr val="CC3300"/>
              </a:solidFill>
            </a:endParaRPr>
          </a:p>
          <a:p>
            <a:pPr algn="ctr"/>
            <a:r>
              <a:rPr lang="he-IL" sz="2400" b="1" u="sng" dirty="0" smtClean="0">
                <a:solidFill>
                  <a:srgbClr val="660066"/>
                </a:solidFill>
              </a:rPr>
              <a:t>דין </a:t>
            </a:r>
            <a:r>
              <a:rPr lang="he-IL" sz="2400" b="1" u="sng" dirty="0">
                <a:solidFill>
                  <a:srgbClr val="660066"/>
                </a:solidFill>
              </a:rPr>
              <a:t>מלכות</a:t>
            </a:r>
          </a:p>
          <a:p>
            <a:pPr algn="ctr"/>
            <a:r>
              <a:rPr lang="he-IL" sz="2400" b="1" u="sng" dirty="0">
                <a:solidFill>
                  <a:srgbClr val="660066"/>
                </a:solidFill>
              </a:rPr>
              <a:t>ודין </a:t>
            </a:r>
            <a:r>
              <a:rPr lang="he-IL" sz="2400" b="1" u="sng" dirty="0" smtClean="0">
                <a:solidFill>
                  <a:srgbClr val="660066"/>
                </a:solidFill>
              </a:rPr>
              <a:t>תורה</a:t>
            </a:r>
          </a:p>
          <a:p>
            <a:pPr algn="ctr"/>
            <a:endParaRPr lang="en-US" sz="800" b="1" u="sng" dirty="0">
              <a:solidFill>
                <a:srgbClr val="660066"/>
              </a:solidFill>
            </a:endParaRPr>
          </a:p>
          <a:p>
            <a:pPr algn="ctr"/>
            <a:r>
              <a:rPr lang="en-US" sz="2400" b="1" u="sng" dirty="0" err="1" smtClean="0">
                <a:solidFill>
                  <a:srgbClr val="660066"/>
                </a:solidFill>
              </a:rPr>
              <a:t>Servi</a:t>
            </a:r>
            <a:r>
              <a:rPr lang="en-US" sz="2400" b="1" u="sng" dirty="0" smtClean="0">
                <a:solidFill>
                  <a:srgbClr val="660066"/>
                </a:solidFill>
              </a:rPr>
              <a:t> </a:t>
            </a:r>
            <a:r>
              <a:rPr lang="en-US" sz="2400" b="1" u="sng" dirty="0" err="1" smtClean="0">
                <a:solidFill>
                  <a:srgbClr val="660066"/>
                </a:solidFill>
              </a:rPr>
              <a:t>camerae</a:t>
            </a:r>
            <a:endParaRPr lang="he-IL" sz="2400" b="1" u="sng" dirty="0" smtClean="0">
              <a:solidFill>
                <a:srgbClr val="660066"/>
              </a:solidFill>
            </a:endParaRPr>
          </a:p>
          <a:p>
            <a:pPr algn="ctr"/>
            <a:endParaRPr lang="he-IL" sz="2800" dirty="0"/>
          </a:p>
        </p:txBody>
      </p:sp>
      <p:sp>
        <p:nvSpPr>
          <p:cNvPr id="7" name="TextBox 6"/>
          <p:cNvSpPr txBox="1"/>
          <p:nvPr/>
        </p:nvSpPr>
        <p:spPr>
          <a:xfrm>
            <a:off x="539553" y="1124744"/>
            <a:ext cx="7920879" cy="769441"/>
          </a:xfrm>
          <a:prstGeom prst="rect">
            <a:avLst/>
          </a:prstGeom>
          <a:noFill/>
        </p:spPr>
        <p:txBody>
          <a:bodyPr wrap="square" rtlCol="1">
            <a:spAutoFit/>
          </a:bodyPr>
          <a:lstStyle/>
          <a:p>
            <a:pPr algn="ctr"/>
            <a:r>
              <a:rPr lang="he-IL" sz="4400" b="1" dirty="0">
                <a:solidFill>
                  <a:schemeClr val="accent2"/>
                </a:solidFill>
                <a:cs typeface="David" pitchFamily="2" charset="-79"/>
              </a:rPr>
              <a:t>בית החולים היהודי </a:t>
            </a:r>
            <a:r>
              <a:rPr lang="he-IL" sz="4400" b="1" dirty="0" err="1">
                <a:solidFill>
                  <a:schemeClr val="accent2"/>
                </a:solidFill>
                <a:cs typeface="David" pitchFamily="2" charset="-79"/>
              </a:rPr>
              <a:t>בקאליש</a:t>
            </a:r>
            <a:endParaRPr lang="he-IL" sz="4400" dirty="0"/>
          </a:p>
        </p:txBody>
      </p:sp>
      <p:sp>
        <p:nvSpPr>
          <p:cNvPr id="8" name="TextBox 7"/>
          <p:cNvSpPr txBox="1"/>
          <p:nvPr/>
        </p:nvSpPr>
        <p:spPr>
          <a:xfrm>
            <a:off x="2674357" y="5589239"/>
            <a:ext cx="2199268" cy="830997"/>
          </a:xfrm>
          <a:prstGeom prst="rect">
            <a:avLst/>
          </a:prstGeom>
          <a:noFill/>
        </p:spPr>
        <p:txBody>
          <a:bodyPr wrap="square" rtlCol="1">
            <a:spAutoFit/>
          </a:bodyPr>
          <a:lstStyle/>
          <a:p>
            <a:pPr algn="ctr"/>
            <a:r>
              <a:rPr lang="he-IL" sz="2400" b="1" dirty="0" err="1" smtClean="0"/>
              <a:t>בי"כ</a:t>
            </a:r>
            <a:r>
              <a:rPr lang="he-IL" sz="2400" b="1" dirty="0" smtClean="0"/>
              <a:t> ובית מדרש </a:t>
            </a:r>
          </a:p>
          <a:p>
            <a:pPr algn="ctr"/>
            <a:r>
              <a:rPr lang="he-IL" sz="2400" b="1" dirty="0" smtClean="0"/>
              <a:t>"המגן אברהם"</a:t>
            </a:r>
            <a:endParaRPr lang="he-IL" sz="2400" b="1" dirty="0"/>
          </a:p>
        </p:txBody>
      </p:sp>
      <p:sp>
        <p:nvSpPr>
          <p:cNvPr id="10" name="TextBox 9"/>
          <p:cNvSpPr txBox="1"/>
          <p:nvPr/>
        </p:nvSpPr>
        <p:spPr>
          <a:xfrm>
            <a:off x="2674357" y="4509120"/>
            <a:ext cx="2096858" cy="830997"/>
          </a:xfrm>
          <a:prstGeom prst="rect">
            <a:avLst/>
          </a:prstGeom>
          <a:noFill/>
        </p:spPr>
        <p:txBody>
          <a:bodyPr wrap="square" rtlCol="1">
            <a:spAutoFit/>
          </a:bodyPr>
          <a:lstStyle/>
          <a:p>
            <a:pPr algn="ctr"/>
            <a:r>
              <a:rPr lang="he-IL" sz="2400" b="1" dirty="0" smtClean="0"/>
              <a:t>יוסף בר יהודה </a:t>
            </a:r>
          </a:p>
          <a:p>
            <a:pPr algn="ctr"/>
            <a:r>
              <a:rPr lang="he-IL" sz="2400" b="1" dirty="0" smtClean="0"/>
              <a:t>הכהן </a:t>
            </a:r>
            <a:r>
              <a:rPr lang="he-IL" sz="2400" b="1" dirty="0" err="1" smtClean="0"/>
              <a:t>קליש</a:t>
            </a:r>
            <a:endParaRPr lang="he-IL" sz="2400" b="1" dirty="0"/>
          </a:p>
        </p:txBody>
      </p:sp>
    </p:spTree>
    <p:extLst>
      <p:ext uri="{BB962C8B-B14F-4D97-AF65-F5344CB8AC3E}">
        <p14:creationId xmlns:p14="http://schemas.microsoft.com/office/powerpoint/2010/main" val="293528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half" idx="1"/>
          </p:nvPr>
        </p:nvSpPr>
        <p:spPr/>
        <p:txBody>
          <a:bodyPr/>
          <a:lstStyle/>
          <a:p>
            <a:endParaRPr lang="he-IL"/>
          </a:p>
        </p:txBody>
      </p:sp>
      <p:sp>
        <p:nvSpPr>
          <p:cNvPr id="4" name="מציין מיקום תוכן 3"/>
          <p:cNvSpPr>
            <a:spLocks noGrp="1"/>
          </p:cNvSpPr>
          <p:nvPr>
            <p:ph sz="half" idx="2"/>
          </p:nvPr>
        </p:nvSpPr>
        <p:spPr/>
        <p:txBody>
          <a:bodyPr/>
          <a:lstStyle/>
          <a:p>
            <a:endParaRPr lang="he-IL" dirty="0"/>
          </a:p>
          <a:p>
            <a:endParaRPr lang="he-IL" dirty="0"/>
          </a:p>
        </p:txBody>
      </p:sp>
      <p:sp>
        <p:nvSpPr>
          <p:cNvPr id="6" name="TextBox 5"/>
          <p:cNvSpPr txBox="1"/>
          <p:nvPr/>
        </p:nvSpPr>
        <p:spPr>
          <a:xfrm>
            <a:off x="7820744" y="2501280"/>
            <a:ext cx="184731" cy="369332"/>
          </a:xfrm>
          <a:prstGeom prst="rect">
            <a:avLst/>
          </a:prstGeom>
          <a:noFill/>
        </p:spPr>
        <p:txBody>
          <a:bodyPr wrap="none" rtlCol="1">
            <a:spAutoFit/>
          </a:bodyPr>
          <a:lstStyle/>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36" y="836712"/>
            <a:ext cx="675206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4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half" idx="1"/>
          </p:nvPr>
        </p:nvSpPr>
        <p:spPr/>
        <p:txBody>
          <a:bodyPr/>
          <a:lstStyle/>
          <a:p>
            <a:endParaRPr lang="he-IL"/>
          </a:p>
        </p:txBody>
      </p:sp>
      <p:sp>
        <p:nvSpPr>
          <p:cNvPr id="4" name="מציין מיקום תוכן 3"/>
          <p:cNvSpPr>
            <a:spLocks noGrp="1"/>
          </p:cNvSpPr>
          <p:nvPr>
            <p:ph sz="half" idx="2"/>
          </p:nvPr>
        </p:nvSpPr>
        <p:spPr/>
        <p:txBody>
          <a:bodyPr/>
          <a:lstStyle/>
          <a:p>
            <a:endParaRPr lang="he-I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64" y="-2888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96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634082"/>
          </a:xfrm>
        </p:spPr>
        <p:txBody>
          <a:bodyPr>
            <a:normAutofit/>
          </a:bodyPr>
          <a:lstStyle/>
          <a:p>
            <a:r>
              <a:rPr lang="he-IL" sz="3200" dirty="0">
                <a:cs typeface="+mn-cs"/>
              </a:rPr>
              <a:t>מפת אתרים יהודיים במרכז </a:t>
            </a:r>
            <a:r>
              <a:rPr lang="he-IL" sz="3200" dirty="0" err="1">
                <a:cs typeface="+mn-cs"/>
              </a:rPr>
              <a:t>קאליש</a:t>
            </a:r>
            <a:endParaRPr lang="he-IL" sz="3200" dirty="0">
              <a:cs typeface="+mn-cs"/>
            </a:endParaRPr>
          </a:p>
        </p:txBody>
      </p:sp>
      <p:sp>
        <p:nvSpPr>
          <p:cNvPr id="3" name="מציין מיקום תוכן 2"/>
          <p:cNvSpPr>
            <a:spLocks noGrp="1"/>
          </p:cNvSpPr>
          <p:nvPr>
            <p:ph idx="1"/>
          </p:nvPr>
        </p:nvSpPr>
        <p:spPr>
          <a:xfrm rot="15408684" flipH="1">
            <a:off x="9202259" y="6619606"/>
            <a:ext cx="374497" cy="45719"/>
          </a:xfrm>
        </p:spPr>
        <p:txBody>
          <a:bodyPr>
            <a:normAutofit fontScale="25000" lnSpcReduction="20000"/>
          </a:bodyPr>
          <a:lstStyle/>
          <a:p>
            <a:endParaRPr lang="he-IL" dirty="0"/>
          </a:p>
        </p:txBody>
      </p:sp>
      <p:sp>
        <p:nvSpPr>
          <p:cNvPr id="4" name="TextBox 3"/>
          <p:cNvSpPr txBox="1"/>
          <p:nvPr/>
        </p:nvSpPr>
        <p:spPr>
          <a:xfrm>
            <a:off x="6516216" y="2636912"/>
            <a:ext cx="184731" cy="369332"/>
          </a:xfrm>
          <a:prstGeom prst="rect">
            <a:avLst/>
          </a:prstGeom>
          <a:noFill/>
        </p:spPr>
        <p:txBody>
          <a:bodyPr wrap="none" rtlCol="1">
            <a:spAutoFit/>
          </a:bodyPr>
          <a:lstStyle/>
          <a:p>
            <a:endParaRPr lang="he-IL" dirty="0"/>
          </a:p>
        </p:txBody>
      </p:sp>
      <p:pic>
        <p:nvPicPr>
          <p:cNvPr id="5" name="מציין מיקום תוכן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08720"/>
            <a:ext cx="5040560" cy="5895124"/>
          </a:xfrm>
          <a:prstGeom prst="rect">
            <a:avLst/>
          </a:prstGeom>
        </p:spPr>
      </p:pic>
      <p:sp>
        <p:nvSpPr>
          <p:cNvPr id="6" name="TextBox 5"/>
          <p:cNvSpPr txBox="1"/>
          <p:nvPr/>
        </p:nvSpPr>
        <p:spPr>
          <a:xfrm>
            <a:off x="5292080" y="1340768"/>
            <a:ext cx="3744416" cy="5170646"/>
          </a:xfrm>
          <a:prstGeom prst="rect">
            <a:avLst/>
          </a:prstGeom>
          <a:noFill/>
        </p:spPr>
        <p:txBody>
          <a:bodyPr wrap="square" rtlCol="1">
            <a:spAutoFit/>
          </a:bodyPr>
          <a:lstStyle/>
          <a:p>
            <a:r>
              <a:rPr lang="he-IL" sz="2400" b="1" dirty="0">
                <a:solidFill>
                  <a:srgbClr val="002060"/>
                </a:solidFill>
              </a:rPr>
              <a:t>1 בית הכנסת הגדול</a:t>
            </a:r>
          </a:p>
          <a:p>
            <a:r>
              <a:rPr lang="he-IL" sz="2400" b="1" dirty="0" smtClean="0">
                <a:solidFill>
                  <a:srgbClr val="FF0000"/>
                </a:solidFill>
              </a:rPr>
              <a:t>3 תלמוד תורה- בית הזקנים</a:t>
            </a:r>
          </a:p>
          <a:p>
            <a:r>
              <a:rPr lang="he-IL" sz="2400" b="1" dirty="0" smtClean="0">
                <a:solidFill>
                  <a:srgbClr val="FF0000"/>
                </a:solidFill>
              </a:rPr>
              <a:t>11 </a:t>
            </a:r>
            <a:r>
              <a:rPr lang="he-IL" sz="2400" b="1" dirty="0">
                <a:solidFill>
                  <a:srgbClr val="FF0000"/>
                </a:solidFill>
              </a:rPr>
              <a:t>בית החולים היהודי</a:t>
            </a:r>
          </a:p>
          <a:p>
            <a:r>
              <a:rPr lang="he-IL" sz="2400" b="1" dirty="0">
                <a:solidFill>
                  <a:srgbClr val="FF0000"/>
                </a:solidFill>
              </a:rPr>
              <a:t>13 </a:t>
            </a:r>
            <a:r>
              <a:rPr lang="he-IL" sz="2400" b="1" dirty="0" smtClean="0">
                <a:solidFill>
                  <a:srgbClr val="FF0000"/>
                </a:solidFill>
              </a:rPr>
              <a:t>מקווה</a:t>
            </a:r>
          </a:p>
          <a:p>
            <a:r>
              <a:rPr lang="he-IL" sz="2400" b="1" dirty="0" smtClean="0">
                <a:solidFill>
                  <a:srgbClr val="7030A0"/>
                </a:solidFill>
              </a:rPr>
              <a:t>23</a:t>
            </a:r>
            <a:r>
              <a:rPr lang="he-IL" sz="2400" b="1" dirty="0" smtClean="0">
                <a:solidFill>
                  <a:schemeClr val="accent4"/>
                </a:solidFill>
              </a:rPr>
              <a:t> </a:t>
            </a:r>
            <a:r>
              <a:rPr lang="he-IL" sz="2400" b="1" dirty="0" smtClean="0">
                <a:solidFill>
                  <a:srgbClr val="7030A0"/>
                </a:solidFill>
              </a:rPr>
              <a:t>ביה"ח הועבר במאי 1940 לרח' שופן 4</a:t>
            </a:r>
            <a:r>
              <a:rPr lang="he-IL" sz="2400" b="1" dirty="0">
                <a:solidFill>
                  <a:srgbClr val="7030A0"/>
                </a:solidFill>
              </a:rPr>
              <a:t> – "</a:t>
            </a:r>
            <a:r>
              <a:rPr lang="he-IL" sz="2400" b="1" dirty="0" err="1">
                <a:solidFill>
                  <a:srgbClr val="7030A0"/>
                </a:solidFill>
              </a:rPr>
              <a:t>יודנלאגר</a:t>
            </a:r>
            <a:r>
              <a:rPr lang="he-IL" sz="2400" b="1" dirty="0">
                <a:solidFill>
                  <a:srgbClr val="7030A0"/>
                </a:solidFill>
              </a:rPr>
              <a:t>" </a:t>
            </a:r>
          </a:p>
          <a:p>
            <a:r>
              <a:rPr lang="he-IL" sz="2400" b="1" dirty="0">
                <a:solidFill>
                  <a:srgbClr val="002060"/>
                </a:solidFill>
              </a:rPr>
              <a:t>30 ככר </a:t>
            </a:r>
            <a:r>
              <a:rPr lang="he-IL" sz="2400" b="1" dirty="0" err="1">
                <a:solidFill>
                  <a:srgbClr val="002060"/>
                </a:solidFill>
              </a:rPr>
              <a:t>רוזמארק</a:t>
            </a:r>
            <a:endParaRPr lang="he-IL" sz="2400" b="1" dirty="0">
              <a:solidFill>
                <a:srgbClr val="002060"/>
              </a:solidFill>
            </a:endParaRPr>
          </a:p>
          <a:p>
            <a:r>
              <a:rPr lang="he-IL" sz="2400" b="1" dirty="0">
                <a:solidFill>
                  <a:srgbClr val="FF0000"/>
                </a:solidFill>
              </a:rPr>
              <a:t>33 ככר </a:t>
            </a:r>
            <a:r>
              <a:rPr lang="he-IL" sz="2400" b="1" dirty="0" err="1">
                <a:solidFill>
                  <a:srgbClr val="FF0000"/>
                </a:solidFill>
              </a:rPr>
              <a:t>דקארט</a:t>
            </a:r>
            <a:r>
              <a:rPr lang="he-IL" sz="2400" b="1" dirty="0">
                <a:solidFill>
                  <a:srgbClr val="FF0000"/>
                </a:solidFill>
              </a:rPr>
              <a:t>- השוק </a:t>
            </a:r>
            <a:r>
              <a:rPr lang="he-IL" sz="2400" b="1" dirty="0" smtClean="0">
                <a:solidFill>
                  <a:srgbClr val="FF0000"/>
                </a:solidFill>
              </a:rPr>
              <a:t>החדש</a:t>
            </a:r>
          </a:p>
          <a:p>
            <a:r>
              <a:rPr lang="he-IL" sz="2400" b="1" dirty="0" smtClean="0">
                <a:solidFill>
                  <a:srgbClr val="FF0000"/>
                </a:solidFill>
              </a:rPr>
              <a:t>34 בתי הגטו רח' </a:t>
            </a:r>
            <a:r>
              <a:rPr lang="he-IL" sz="2400" b="1" dirty="0" err="1" smtClean="0">
                <a:solidFill>
                  <a:srgbClr val="FF0000"/>
                </a:solidFill>
              </a:rPr>
              <a:t>זלוטה</a:t>
            </a:r>
            <a:r>
              <a:rPr lang="he-IL" sz="2400" b="1" dirty="0" smtClean="0">
                <a:solidFill>
                  <a:srgbClr val="FF0000"/>
                </a:solidFill>
              </a:rPr>
              <a:t>  (רח' </a:t>
            </a:r>
            <a:r>
              <a:rPr lang="he-IL" sz="2400" b="1" dirty="0" err="1" smtClean="0">
                <a:solidFill>
                  <a:srgbClr val="FF0000"/>
                </a:solidFill>
              </a:rPr>
              <a:t>פ.או.ו</a:t>
            </a:r>
            <a:r>
              <a:rPr lang="he-IL" sz="2400" b="1" dirty="0" smtClean="0">
                <a:solidFill>
                  <a:srgbClr val="FF0000"/>
                </a:solidFill>
              </a:rPr>
              <a:t>.)</a:t>
            </a:r>
            <a:endParaRPr lang="he-IL" sz="2400" b="1" dirty="0">
              <a:solidFill>
                <a:srgbClr val="FF0000"/>
              </a:solidFill>
            </a:endParaRPr>
          </a:p>
          <a:p>
            <a:r>
              <a:rPr lang="he-IL" sz="2400" b="1" dirty="0">
                <a:solidFill>
                  <a:srgbClr val="FF0000"/>
                </a:solidFill>
              </a:rPr>
              <a:t>35 אולמות האחים </a:t>
            </a:r>
            <a:r>
              <a:rPr lang="he-IL" sz="2400" b="1" dirty="0" err="1">
                <a:solidFill>
                  <a:srgbClr val="FF0000"/>
                </a:solidFill>
              </a:rPr>
              <a:t>שראייר</a:t>
            </a:r>
            <a:r>
              <a:rPr lang="he-IL" sz="2400" b="1" dirty="0">
                <a:solidFill>
                  <a:srgbClr val="FF0000"/>
                </a:solidFill>
              </a:rPr>
              <a:t> </a:t>
            </a:r>
          </a:p>
          <a:p>
            <a:r>
              <a:rPr lang="he-IL" sz="2400" b="1" dirty="0">
                <a:solidFill>
                  <a:srgbClr val="FF0000"/>
                </a:solidFill>
              </a:rPr>
              <a:t>     מקום </a:t>
            </a:r>
            <a:r>
              <a:rPr lang="he-IL" sz="2400" b="1" dirty="0" smtClean="0">
                <a:solidFill>
                  <a:srgbClr val="FF0000"/>
                </a:solidFill>
              </a:rPr>
              <a:t>השילוחים - </a:t>
            </a:r>
            <a:r>
              <a:rPr lang="he-IL" sz="2400" b="1" dirty="0">
                <a:solidFill>
                  <a:srgbClr val="FF0000"/>
                </a:solidFill>
              </a:rPr>
              <a:t>השוק</a:t>
            </a:r>
          </a:p>
          <a:p>
            <a:r>
              <a:rPr lang="he-IL" sz="2400" b="1" dirty="0">
                <a:solidFill>
                  <a:srgbClr val="FF0000"/>
                </a:solidFill>
              </a:rPr>
              <a:t>     החדש</a:t>
            </a:r>
          </a:p>
          <a:p>
            <a:endParaRPr lang="he-IL" dirty="0"/>
          </a:p>
        </p:txBody>
      </p:sp>
    </p:spTree>
    <p:extLst>
      <p:ext uri="{BB962C8B-B14F-4D97-AF65-F5344CB8AC3E}">
        <p14:creationId xmlns:p14="http://schemas.microsoft.com/office/powerpoint/2010/main" val="901457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half" idx="1"/>
          </p:nvPr>
        </p:nvSpPr>
        <p:spPr/>
        <p:txBody>
          <a:bodyPr/>
          <a:lstStyle/>
          <a:p>
            <a:endParaRPr lang="he-IL"/>
          </a:p>
        </p:txBody>
      </p:sp>
      <p:sp>
        <p:nvSpPr>
          <p:cNvPr id="4" name="מציין מיקום תוכן 3"/>
          <p:cNvSpPr>
            <a:spLocks noGrp="1"/>
          </p:cNvSpPr>
          <p:nvPr>
            <p:ph sz="half" idx="2"/>
          </p:nvPr>
        </p:nvSpPr>
        <p:spPr/>
        <p:txBody>
          <a:bodyPr/>
          <a:lstStyle/>
          <a:p>
            <a:endParaRPr lang="he-I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5396"/>
            <a:ext cx="9324528" cy="699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008" y="3212976"/>
            <a:ext cx="184731" cy="369332"/>
          </a:xfrm>
          <a:prstGeom prst="rect">
            <a:avLst/>
          </a:prstGeom>
          <a:noFill/>
        </p:spPr>
        <p:txBody>
          <a:bodyPr wrap="none" rtlCol="1">
            <a:spAutoFit/>
          </a:bodyPr>
          <a:lstStyle/>
          <a:p>
            <a:endParaRPr lang="he-IL" dirty="0"/>
          </a:p>
        </p:txBody>
      </p:sp>
      <p:sp>
        <p:nvSpPr>
          <p:cNvPr id="6" name="TextBox 5"/>
          <p:cNvSpPr txBox="1"/>
          <p:nvPr/>
        </p:nvSpPr>
        <p:spPr>
          <a:xfrm>
            <a:off x="4828739" y="3212976"/>
            <a:ext cx="184731" cy="369332"/>
          </a:xfrm>
          <a:prstGeom prst="rect">
            <a:avLst/>
          </a:prstGeom>
          <a:noFill/>
        </p:spPr>
        <p:txBody>
          <a:bodyPr wrap="none" rtlCol="1">
            <a:spAutoFit/>
          </a:bodyPr>
          <a:lstStyle/>
          <a:p>
            <a:endParaRPr lang="he-IL" dirty="0"/>
          </a:p>
        </p:txBody>
      </p:sp>
      <p:sp>
        <p:nvSpPr>
          <p:cNvPr id="7" name="TextBox 6"/>
          <p:cNvSpPr txBox="1"/>
          <p:nvPr/>
        </p:nvSpPr>
        <p:spPr>
          <a:xfrm>
            <a:off x="4828739" y="2996952"/>
            <a:ext cx="184731" cy="369332"/>
          </a:xfrm>
          <a:prstGeom prst="rect">
            <a:avLst/>
          </a:prstGeom>
          <a:noFill/>
        </p:spPr>
        <p:txBody>
          <a:bodyPr wrap="none" rtlCol="1">
            <a:spAutoFit/>
          </a:bodyPr>
          <a:lstStyle/>
          <a:p>
            <a:endParaRPr lang="he-IL" dirty="0"/>
          </a:p>
        </p:txBody>
      </p:sp>
      <p:sp>
        <p:nvSpPr>
          <p:cNvPr id="8" name="TextBox 7"/>
          <p:cNvSpPr txBox="1"/>
          <p:nvPr/>
        </p:nvSpPr>
        <p:spPr>
          <a:xfrm>
            <a:off x="899592" y="2564904"/>
            <a:ext cx="3929147" cy="738664"/>
          </a:xfrm>
          <a:prstGeom prst="rect">
            <a:avLst/>
          </a:prstGeom>
          <a:noFill/>
        </p:spPr>
        <p:txBody>
          <a:bodyPr wrap="square" rtlCol="1">
            <a:spAutoFit/>
          </a:bodyPr>
          <a:lstStyle/>
          <a:p>
            <a:endParaRPr lang="he-IL" dirty="0" smtClean="0"/>
          </a:p>
          <a:p>
            <a:r>
              <a:rPr lang="he-IL" sz="2400" b="1" dirty="0" err="1" smtClean="0">
                <a:solidFill>
                  <a:schemeClr val="accent2"/>
                </a:solidFill>
              </a:rPr>
              <a:t>ארבייטסלאגר</a:t>
            </a:r>
            <a:r>
              <a:rPr lang="he-IL" sz="2400" b="1" dirty="0" smtClean="0">
                <a:solidFill>
                  <a:schemeClr val="accent2"/>
                </a:solidFill>
              </a:rPr>
              <a:t> –מחנה עבודה</a:t>
            </a:r>
            <a:endParaRPr lang="he-IL" sz="2400" b="1" dirty="0">
              <a:solidFill>
                <a:schemeClr val="accent2"/>
              </a:solidFill>
            </a:endParaRPr>
          </a:p>
        </p:txBody>
      </p:sp>
    </p:spTree>
    <p:extLst>
      <p:ext uri="{BB962C8B-B14F-4D97-AF65-F5344CB8AC3E}">
        <p14:creationId xmlns:p14="http://schemas.microsoft.com/office/powerpoint/2010/main" val="407104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274638"/>
            <a:ext cx="8229600" cy="634082"/>
          </a:xfrm>
        </p:spPr>
        <p:txBody>
          <a:bodyPr>
            <a:normAutofit fontScale="90000"/>
          </a:bodyPr>
          <a:lstStyle/>
          <a:p>
            <a:r>
              <a:rPr lang="he-IL" sz="2800" b="1" dirty="0" smtClean="0">
                <a:solidFill>
                  <a:srgbClr val="C00000"/>
                </a:solidFill>
                <a:cs typeface="+mn-cs"/>
              </a:rPr>
              <a:t>מסמכים בחתימת הרופאה הראשית, ד"ר דבורה גרוס-</a:t>
            </a:r>
            <a:r>
              <a:rPr lang="he-IL" sz="2800" b="1" dirty="0" err="1" smtClean="0">
                <a:solidFill>
                  <a:srgbClr val="C00000"/>
                </a:solidFill>
                <a:cs typeface="+mn-cs"/>
              </a:rPr>
              <a:t>שינאגל</a:t>
            </a:r>
            <a:endParaRPr lang="he-IL" sz="2800" b="1" dirty="0">
              <a:solidFill>
                <a:srgbClr val="C00000"/>
              </a:solidFill>
              <a:cs typeface="+mn-cs"/>
            </a:endParaRPr>
          </a:p>
        </p:txBody>
      </p:sp>
      <p:sp>
        <p:nvSpPr>
          <p:cNvPr id="5" name="מציין מיקום טקסט 4"/>
          <p:cNvSpPr>
            <a:spLocks noGrp="1"/>
          </p:cNvSpPr>
          <p:nvPr>
            <p:ph type="body" idx="1"/>
          </p:nvPr>
        </p:nvSpPr>
        <p:spPr/>
        <p:txBody>
          <a:bodyPr/>
          <a:lstStyle/>
          <a:p>
            <a:endParaRPr lang="he-IL"/>
          </a:p>
        </p:txBody>
      </p:sp>
      <p:pic>
        <p:nvPicPr>
          <p:cNvPr id="9" name="מציין מיקום תוכן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908720"/>
            <a:ext cx="3678951" cy="2933405"/>
          </a:xfrm>
        </p:spPr>
      </p:pic>
      <p:sp>
        <p:nvSpPr>
          <p:cNvPr id="7" name="מציין מיקום טקסט 6"/>
          <p:cNvSpPr>
            <a:spLocks noGrp="1"/>
          </p:cNvSpPr>
          <p:nvPr>
            <p:ph type="body" sz="quarter" idx="3"/>
          </p:nvPr>
        </p:nvSpPr>
        <p:spPr>
          <a:xfrm>
            <a:off x="4355977" y="908721"/>
            <a:ext cx="4608512" cy="1656183"/>
          </a:xfrm>
        </p:spPr>
        <p:txBody>
          <a:bodyPr>
            <a:normAutofit fontScale="47500" lnSpcReduction="20000"/>
          </a:bodyPr>
          <a:lstStyle/>
          <a:p>
            <a:pPr marL="457200" indent="-457200">
              <a:buAutoNum type="arabicPeriod"/>
            </a:pPr>
            <a:r>
              <a:rPr lang="he-IL" sz="4200" dirty="0" smtClean="0">
                <a:solidFill>
                  <a:srgbClr val="0070C0"/>
                </a:solidFill>
              </a:rPr>
              <a:t>מאזן הוצאות והכנסות ביה"ח לתקופה 16.3.40-  24.4.40 </a:t>
            </a:r>
          </a:p>
          <a:p>
            <a:pPr marL="457200" indent="-457200">
              <a:buAutoNum type="arabicPeriod"/>
            </a:pPr>
            <a:r>
              <a:rPr lang="he-IL" sz="4200" dirty="0" smtClean="0">
                <a:solidFill>
                  <a:srgbClr val="7030A0"/>
                </a:solidFill>
              </a:rPr>
              <a:t>פניה בבקשה </a:t>
            </a:r>
            <a:r>
              <a:rPr lang="he-IL" sz="4200" dirty="0" err="1" smtClean="0">
                <a:solidFill>
                  <a:srgbClr val="7030A0"/>
                </a:solidFill>
              </a:rPr>
              <a:t>לקרקוב</a:t>
            </a:r>
            <a:r>
              <a:rPr lang="he-IL" sz="4200" dirty="0" smtClean="0">
                <a:solidFill>
                  <a:srgbClr val="7030A0"/>
                </a:solidFill>
              </a:rPr>
              <a:t> לקבל מישרת "רופא יהודי" </a:t>
            </a:r>
            <a:r>
              <a:rPr lang="he-IL" sz="4200" dirty="0" err="1" smtClean="0">
                <a:solidFill>
                  <a:srgbClr val="7030A0"/>
                </a:solidFill>
              </a:rPr>
              <a:t>בגנרלגוברנמנט</a:t>
            </a:r>
            <a:endParaRPr lang="he-IL" sz="4200" dirty="0" smtClean="0">
              <a:solidFill>
                <a:srgbClr val="7030A0"/>
              </a:solidFill>
            </a:endParaRPr>
          </a:p>
          <a:p>
            <a:pPr marL="457200" indent="-457200">
              <a:buAutoNum type="arabicPeriod"/>
            </a:pPr>
            <a:endParaRPr lang="he-IL" dirty="0" smtClean="0"/>
          </a:p>
          <a:p>
            <a:r>
              <a:rPr lang="he-IL" dirty="0"/>
              <a:t> </a:t>
            </a:r>
            <a:r>
              <a:rPr lang="he-IL" dirty="0" smtClean="0"/>
              <a:t>     </a:t>
            </a:r>
          </a:p>
        </p:txBody>
      </p:sp>
      <p:pic>
        <p:nvPicPr>
          <p:cNvPr id="10" name="מציין מיקום תוכן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39552" y="3861048"/>
            <a:ext cx="3728403" cy="2570188"/>
          </a:xfrm>
        </p:spPr>
      </p:pic>
      <p:pic>
        <p:nvPicPr>
          <p:cNvPr id="11" name="תמונה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4230" y="2780928"/>
            <a:ext cx="4939390" cy="3629811"/>
          </a:xfrm>
          <a:prstGeom prst="rect">
            <a:avLst/>
          </a:prstGeom>
        </p:spPr>
      </p:pic>
    </p:spTree>
    <p:extLst>
      <p:ext uri="{BB962C8B-B14F-4D97-AF65-F5344CB8AC3E}">
        <p14:creationId xmlns:p14="http://schemas.microsoft.com/office/powerpoint/2010/main" val="69747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116632"/>
            <a:ext cx="9144000" cy="854968"/>
          </a:xfrm>
        </p:spPr>
        <p:txBody>
          <a:bodyPr>
            <a:normAutofit fontScale="90000"/>
          </a:bodyPr>
          <a:lstStyle/>
          <a:p>
            <a:r>
              <a:rPr lang="he-IL" sz="3200" b="1" dirty="0" smtClean="0">
                <a:solidFill>
                  <a:schemeClr val="accent2"/>
                </a:solidFill>
                <a:latin typeface="Arial" pitchFamily="34" charset="0"/>
                <a:cs typeface="Arial" pitchFamily="34" charset="0"/>
              </a:rPr>
              <a:t>ד"ר דבורה גרוס-</a:t>
            </a:r>
            <a:r>
              <a:rPr lang="he-IL" sz="3200" b="1" dirty="0" err="1" smtClean="0">
                <a:solidFill>
                  <a:schemeClr val="accent2"/>
                </a:solidFill>
                <a:latin typeface="Arial" pitchFamily="34" charset="0"/>
                <a:cs typeface="Arial" pitchFamily="34" charset="0"/>
              </a:rPr>
              <a:t>שינאגל</a:t>
            </a:r>
            <a:r>
              <a:rPr lang="he-IL" sz="3200" b="1" dirty="0" smtClean="0">
                <a:solidFill>
                  <a:schemeClr val="accent2"/>
                </a:solidFill>
                <a:latin typeface="Arial" pitchFamily="34" charset="0"/>
                <a:cs typeface="Arial" pitchFamily="34" charset="0"/>
              </a:rPr>
              <a:t> (1908-1944)</a:t>
            </a:r>
            <a:br>
              <a:rPr lang="he-IL" sz="3200" b="1" dirty="0" smtClean="0">
                <a:solidFill>
                  <a:schemeClr val="accent2"/>
                </a:solidFill>
                <a:latin typeface="Arial" pitchFamily="34" charset="0"/>
                <a:cs typeface="Arial" pitchFamily="34" charset="0"/>
              </a:rPr>
            </a:br>
            <a:r>
              <a:rPr lang="he-IL" sz="3200" b="1" dirty="0" smtClean="0">
                <a:solidFill>
                  <a:schemeClr val="accent2"/>
                </a:solidFill>
                <a:latin typeface="Arial" pitchFamily="34" charset="0"/>
                <a:cs typeface="Arial" pitchFamily="34" charset="0"/>
              </a:rPr>
              <a:t>מנהלת מיתולוגית - בית החולים בגטו </a:t>
            </a:r>
            <a:r>
              <a:rPr lang="he-IL" sz="3200" b="1" dirty="0" err="1" smtClean="0">
                <a:solidFill>
                  <a:schemeClr val="accent2"/>
                </a:solidFill>
                <a:latin typeface="Arial" pitchFamily="34" charset="0"/>
                <a:cs typeface="Arial" pitchFamily="34" charset="0"/>
              </a:rPr>
              <a:t>קאליש</a:t>
            </a:r>
            <a:r>
              <a:rPr lang="he-IL" sz="3200" b="1" dirty="0" smtClean="0">
                <a:solidFill>
                  <a:schemeClr val="accent2"/>
                </a:solidFill>
                <a:latin typeface="Arial" pitchFamily="34" charset="0"/>
                <a:cs typeface="Arial" pitchFamily="34" charset="0"/>
              </a:rPr>
              <a:t> (1939-1941)</a:t>
            </a:r>
            <a:endParaRPr lang="he-IL" sz="3200" b="1" dirty="0">
              <a:solidFill>
                <a:schemeClr val="accent2"/>
              </a:solidFill>
              <a:latin typeface="Arial" pitchFamily="34" charset="0"/>
              <a:cs typeface="Arial" pitchFamily="34" charset="0"/>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358484"/>
            <a:ext cx="1881457" cy="5184576"/>
          </a:xfrm>
        </p:spPr>
      </p:pic>
      <p:sp>
        <p:nvSpPr>
          <p:cNvPr id="3" name="TextBox 2"/>
          <p:cNvSpPr txBox="1"/>
          <p:nvPr/>
        </p:nvSpPr>
        <p:spPr>
          <a:xfrm>
            <a:off x="1907704" y="980728"/>
            <a:ext cx="7236296" cy="5632311"/>
          </a:xfrm>
          <a:prstGeom prst="rect">
            <a:avLst/>
          </a:prstGeom>
          <a:noFill/>
        </p:spPr>
        <p:txBody>
          <a:bodyPr wrap="square" rtlCol="1">
            <a:spAutoFit/>
          </a:bodyPr>
          <a:lstStyle/>
          <a:p>
            <a:r>
              <a:rPr lang="he-IL" sz="2000" b="1" dirty="0" smtClean="0"/>
              <a:t>ילידת לונדון, האב: בר גרוס האם: רחל מיטלמן נספו בגטו </a:t>
            </a:r>
            <a:r>
              <a:rPr lang="he-IL" sz="2000" b="1" dirty="0" err="1" smtClean="0"/>
              <a:t>קאליש</a:t>
            </a:r>
            <a:r>
              <a:rPr lang="he-IL" sz="2000" b="1" dirty="0" smtClean="0"/>
              <a:t>. לימודי רפואה בווילנה (1933). התמחות </a:t>
            </a:r>
            <a:r>
              <a:rPr lang="he-IL" sz="2000" b="1" dirty="0" err="1" smtClean="0"/>
              <a:t>כפנימאית</a:t>
            </a:r>
            <a:r>
              <a:rPr lang="he-IL" sz="2000" b="1" dirty="0" smtClean="0"/>
              <a:t> בבי"ח "השילוש הקדוש" </a:t>
            </a:r>
            <a:r>
              <a:rPr lang="he-IL" sz="2000" b="1" dirty="0" err="1" smtClean="0"/>
              <a:t>בקאליש</a:t>
            </a:r>
            <a:r>
              <a:rPr lang="he-IL" sz="2000" b="1" dirty="0" smtClean="0"/>
              <a:t>. התנדבה במרפאת הקהילה היהודית. בספט' 1939 פעלה כרופאה בבי"ח של צבא פולין וטפלה גם בפצועים גרמניים. </a:t>
            </a:r>
            <a:r>
              <a:rPr lang="he-IL" sz="2000" b="1" dirty="0" smtClean="0">
                <a:solidFill>
                  <a:srgbClr val="C00000"/>
                </a:solidFill>
              </a:rPr>
              <a:t>אח"כ חזרה </a:t>
            </a:r>
            <a:r>
              <a:rPr lang="he-IL" sz="2000" b="1" dirty="0" err="1" smtClean="0">
                <a:solidFill>
                  <a:srgbClr val="C00000"/>
                </a:solidFill>
              </a:rPr>
              <a:t>לקאליש</a:t>
            </a:r>
            <a:r>
              <a:rPr lang="he-IL" sz="2000" b="1" dirty="0" smtClean="0">
                <a:solidFill>
                  <a:srgbClr val="C00000"/>
                </a:solidFill>
              </a:rPr>
              <a:t> ותפקדה למעשה כרופאה יחידה בבית החולים היהודי. גילתה אנרגיות וכשרון אירגוני שלא ייאמנו בתנאי מלחמה. </a:t>
            </a:r>
            <a:r>
              <a:rPr lang="he-IL" sz="2000" b="1" dirty="0" smtClean="0"/>
              <a:t>כשסגרו את בית החולים באוגוסט 1941, התנדבה לעבודה כתופרת בבית מלאכה ובערב טיפלה בחולים, כשהיא בהריון מתקדם. ניצלה בנס משילוח וממוות עם קבוצת יהודים </a:t>
            </a:r>
            <a:r>
              <a:rPr lang="he-IL" sz="2000" b="1" dirty="0" err="1" smtClean="0"/>
              <a:t>לקוז'מינק</a:t>
            </a:r>
            <a:r>
              <a:rPr lang="he-IL" sz="2000" b="1" dirty="0" smtClean="0"/>
              <a:t> (שם הומתו בגז), כשחייל גרמני שלף אתה, את בעלה ואת בנה התינוק מהמשלוח </a:t>
            </a:r>
            <a:r>
              <a:rPr lang="he-IL" sz="2000" b="1" dirty="0" smtClean="0">
                <a:latin typeface="Arial" pitchFamily="34" charset="0"/>
                <a:cs typeface="Arial" pitchFamily="34" charset="0"/>
              </a:rPr>
              <a:t>הקטלני</a:t>
            </a:r>
            <a:r>
              <a:rPr lang="he-IL" sz="2000" b="1" dirty="0" smtClean="0"/>
              <a:t>, כשנודע לו שהיא רופאה. עד לשילוח אחרוני היהודים לגטו לודז' (8.7.42) ניהלה מרפאה לנותרים </a:t>
            </a:r>
            <a:r>
              <a:rPr lang="he-IL" sz="2000" b="1" dirty="0" err="1" smtClean="0"/>
              <a:t>בקאליש</a:t>
            </a:r>
            <a:r>
              <a:rPr lang="he-IL" sz="2000" b="1" dirty="0" smtClean="0"/>
              <a:t>. בגטו לודז' עבדה במרכז בריאות ונשלחה עם בעלה ארתור, כימאי, ובנה יעקב בן 3 לאושוויץ שם </a:t>
            </a:r>
            <a:r>
              <a:rPr lang="he-IL" sz="2000" b="1" dirty="0" err="1" smtClean="0"/>
              <a:t>ניספו</a:t>
            </a:r>
            <a:r>
              <a:rPr lang="he-IL" sz="2000" b="1" dirty="0" smtClean="0"/>
              <a:t> (1944). אחותה, </a:t>
            </a:r>
            <a:r>
              <a:rPr lang="he-IL" sz="2000" b="1" dirty="0" err="1" smtClean="0"/>
              <a:t>מגדלנה</a:t>
            </a:r>
            <a:r>
              <a:rPr lang="he-IL" sz="2000" b="1" dirty="0" smtClean="0"/>
              <a:t>, השתתפה במערכת ספטמבר 39, אחרי שהשתחררה משבי גרמני עבדה כאחות בביה"ח </a:t>
            </a:r>
            <a:r>
              <a:rPr lang="he-IL" sz="2000" b="1" dirty="0" err="1" smtClean="0"/>
              <a:t>בקאליש</a:t>
            </a:r>
            <a:r>
              <a:rPr lang="he-IL" sz="2000" b="1" dirty="0" smtClean="0"/>
              <a:t>, נשלחה ונרצחה בחלמנו (1942). האח משה עבד כמטפל בביה"ח, ברח בזהות נוצרית שאולה לעבודות כפיה בגרמניה. עלה כרופא לארץ (1957) עם אשתו, בנו ובתו – כולם רופאים.</a:t>
            </a:r>
            <a:endParaRPr lang="he-IL" sz="2000" b="1" dirty="0"/>
          </a:p>
        </p:txBody>
      </p:sp>
    </p:spTree>
    <p:extLst>
      <p:ext uri="{BB962C8B-B14F-4D97-AF65-F5344CB8AC3E}">
        <p14:creationId xmlns:p14="http://schemas.microsoft.com/office/powerpoint/2010/main" val="533316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a:bodyPr>
          <a:lstStyle/>
          <a:p>
            <a:r>
              <a:rPr lang="he-IL" sz="3200" b="1" dirty="0" smtClean="0">
                <a:solidFill>
                  <a:srgbClr val="7030A0"/>
                </a:solidFill>
                <a:cs typeface="+mn-cs"/>
              </a:rPr>
              <a:t>תורמי מקורות נוספים למחקר</a:t>
            </a:r>
            <a:endParaRPr lang="he-IL" sz="3200" b="1" dirty="0">
              <a:solidFill>
                <a:srgbClr val="7030A0"/>
              </a:solidFill>
              <a:cs typeface="+mn-cs"/>
            </a:endParaRPr>
          </a:p>
        </p:txBody>
      </p:sp>
      <p:sp>
        <p:nvSpPr>
          <p:cNvPr id="4" name="מציין מיקום תוכן 3"/>
          <p:cNvSpPr>
            <a:spLocks noGrp="1"/>
          </p:cNvSpPr>
          <p:nvPr>
            <p:ph sz="half" idx="2"/>
          </p:nvPr>
        </p:nvSpPr>
        <p:spPr>
          <a:xfrm>
            <a:off x="4427984" y="2420888"/>
            <a:ext cx="4536504" cy="3705275"/>
          </a:xfrm>
        </p:spPr>
        <p:txBody>
          <a:bodyPr>
            <a:normAutofit/>
          </a:bodyPr>
          <a:lstStyle/>
          <a:p>
            <a:pPr marL="0" indent="0">
              <a:buNone/>
            </a:pPr>
            <a:r>
              <a:rPr lang="he-IL" sz="2400" b="1" dirty="0" smtClean="0"/>
              <a:t>הרופאים ד"ר משה גרוס (הנריק </a:t>
            </a:r>
            <a:r>
              <a:rPr lang="he-IL" sz="2400" b="1" dirty="0" err="1" smtClean="0"/>
              <a:t>זליגובסקי</a:t>
            </a:r>
            <a:r>
              <a:rPr lang="he-IL" sz="2400" b="1" dirty="0" smtClean="0"/>
              <a:t> וד"ר אירנה </a:t>
            </a:r>
            <a:r>
              <a:rPr lang="he-IL" sz="2400" b="1" dirty="0" err="1" smtClean="0"/>
              <a:t>רעיתו</a:t>
            </a:r>
            <a:r>
              <a:rPr lang="he-IL" sz="2400" b="1" dirty="0" smtClean="0"/>
              <a:t> (ז"ל)</a:t>
            </a:r>
            <a:endParaRPr lang="he-IL"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28843"/>
            <a:ext cx="4051989" cy="305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63" y="3645024"/>
            <a:ext cx="2304256" cy="295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500472" y="1196753"/>
            <a:ext cx="366768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39952" y="1700808"/>
            <a:ext cx="4680520" cy="461665"/>
          </a:xfrm>
          <a:prstGeom prst="rect">
            <a:avLst/>
          </a:prstGeom>
          <a:noFill/>
        </p:spPr>
        <p:txBody>
          <a:bodyPr wrap="square" rtlCol="1">
            <a:spAutoFit/>
          </a:bodyPr>
          <a:lstStyle/>
          <a:p>
            <a:pPr algn="ctr"/>
            <a:r>
              <a:rPr lang="he-IL" sz="2400" b="1" dirty="0" smtClean="0"/>
              <a:t>גב' הלינה-הילה </a:t>
            </a:r>
            <a:r>
              <a:rPr lang="he-IL" sz="2400" b="1" dirty="0" err="1" smtClean="0"/>
              <a:t>מרצ'ינקובסקה</a:t>
            </a:r>
            <a:r>
              <a:rPr lang="he-IL" sz="2400" b="1" dirty="0" smtClean="0"/>
              <a:t> &gt;</a:t>
            </a:r>
            <a:endParaRPr lang="he-IL" sz="2400" b="1" dirty="0"/>
          </a:p>
        </p:txBody>
      </p:sp>
      <p:sp>
        <p:nvSpPr>
          <p:cNvPr id="9" name="TextBox 8"/>
          <p:cNvSpPr txBox="1"/>
          <p:nvPr/>
        </p:nvSpPr>
        <p:spPr>
          <a:xfrm>
            <a:off x="2509319" y="4077072"/>
            <a:ext cx="2031388" cy="2308324"/>
          </a:xfrm>
          <a:prstGeom prst="rect">
            <a:avLst/>
          </a:prstGeom>
          <a:noFill/>
        </p:spPr>
        <p:txBody>
          <a:bodyPr wrap="square" rtlCol="1">
            <a:spAutoFit/>
          </a:bodyPr>
          <a:lstStyle/>
          <a:p>
            <a:pPr algn="ctr"/>
            <a:r>
              <a:rPr lang="he-IL" sz="2400" b="1" dirty="0" smtClean="0"/>
              <a:t>ד"ר </a:t>
            </a:r>
            <a:r>
              <a:rPr lang="he-IL" sz="2400" b="1" dirty="0" err="1" smtClean="0"/>
              <a:t>תדיאוש</a:t>
            </a:r>
            <a:r>
              <a:rPr lang="he-IL" sz="2400" b="1" dirty="0" smtClean="0"/>
              <a:t> </a:t>
            </a:r>
            <a:r>
              <a:rPr lang="he-IL" sz="2400" b="1" dirty="0" err="1" smtClean="0"/>
              <a:t>קלדצקי</a:t>
            </a:r>
            <a:r>
              <a:rPr lang="he-IL" sz="2400" b="1" dirty="0" smtClean="0"/>
              <a:t> (ז"ל)</a:t>
            </a:r>
          </a:p>
          <a:p>
            <a:pPr algn="ctr"/>
            <a:r>
              <a:rPr lang="he-IL" sz="2400" b="1" dirty="0" smtClean="0"/>
              <a:t>יו"ר ארגון רופאי </a:t>
            </a:r>
            <a:r>
              <a:rPr lang="he-IL" sz="2400" b="1" dirty="0" err="1" smtClean="0"/>
              <a:t>קאליש</a:t>
            </a:r>
            <a:endParaRPr lang="he-IL" sz="2400" b="1" dirty="0" smtClean="0"/>
          </a:p>
          <a:p>
            <a:pPr algn="ctr"/>
            <a:r>
              <a:rPr lang="en-US" sz="2400" b="1" dirty="0" err="1" smtClean="0"/>
              <a:t>Tadeusz</a:t>
            </a:r>
            <a:r>
              <a:rPr lang="en-US" sz="2400" b="1" dirty="0" smtClean="0"/>
              <a:t> </a:t>
            </a:r>
            <a:r>
              <a:rPr lang="en-US" sz="2400" b="1" dirty="0" err="1" smtClean="0"/>
              <a:t>Kledecki</a:t>
            </a:r>
            <a:r>
              <a:rPr lang="en-US" sz="2400" b="1" dirty="0" smtClean="0"/>
              <a:t> M.D</a:t>
            </a:r>
            <a:r>
              <a:rPr lang="en-US" b="1" dirty="0" smtClean="0"/>
              <a:t>.</a:t>
            </a:r>
            <a:endParaRPr lang="he-IL" b="1" dirty="0"/>
          </a:p>
        </p:txBody>
      </p:sp>
    </p:spTree>
    <p:extLst>
      <p:ext uri="{BB962C8B-B14F-4D97-AF65-F5344CB8AC3E}">
        <p14:creationId xmlns:p14="http://schemas.microsoft.com/office/powerpoint/2010/main" val="2150809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99392"/>
            <a:ext cx="7772400" cy="1008112"/>
          </a:xfrm>
        </p:spPr>
        <p:txBody>
          <a:bodyPr>
            <a:normAutofit/>
          </a:bodyPr>
          <a:lstStyle/>
          <a:p>
            <a:r>
              <a:rPr lang="he-IL" sz="3600" b="1" dirty="0" smtClean="0">
                <a:solidFill>
                  <a:schemeClr val="accent2"/>
                </a:solidFill>
                <a:cs typeface="David" pitchFamily="2" charset="-79"/>
              </a:rPr>
              <a:t>בית החולים היהודי </a:t>
            </a:r>
            <a:r>
              <a:rPr lang="he-IL" sz="3600" b="1" dirty="0" err="1" smtClean="0">
                <a:solidFill>
                  <a:schemeClr val="accent2"/>
                </a:solidFill>
                <a:cs typeface="David" pitchFamily="2" charset="-79"/>
              </a:rPr>
              <a:t>בקאליש</a:t>
            </a:r>
            <a:r>
              <a:rPr lang="he-IL" sz="3600" b="1" dirty="0" smtClean="0">
                <a:solidFill>
                  <a:schemeClr val="accent2"/>
                </a:solidFill>
                <a:cs typeface="David" pitchFamily="2" charset="-79"/>
              </a:rPr>
              <a:t> 1837-1941</a:t>
            </a:r>
            <a:endParaRPr lang="he-IL" sz="3600" b="1" dirty="0">
              <a:solidFill>
                <a:schemeClr val="accent2"/>
              </a:solidFill>
              <a:cs typeface="David" pitchFamily="2" charset="-79"/>
            </a:endParaRPr>
          </a:p>
        </p:txBody>
      </p:sp>
      <p:sp>
        <p:nvSpPr>
          <p:cNvPr id="3" name="כותרת משנה 2"/>
          <p:cNvSpPr>
            <a:spLocks noGrp="1"/>
          </p:cNvSpPr>
          <p:nvPr>
            <p:ph type="subTitle" idx="1"/>
          </p:nvPr>
        </p:nvSpPr>
        <p:spPr/>
        <p:txBody>
          <a:bodyPr/>
          <a:lstStyle/>
          <a:p>
            <a:endParaRPr lang="he-IL"/>
          </a:p>
        </p:txBody>
      </p:sp>
      <p:pic>
        <p:nvPicPr>
          <p:cNvPr id="1026" name="Picture 2" descr="C:\Documents and Settings\Komam\My Documents\My Pictures\kalisz jewish quar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 y="1275606"/>
            <a:ext cx="6741867" cy="4745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60232" y="-508122"/>
            <a:ext cx="2471267" cy="9356408"/>
          </a:xfrm>
          <a:prstGeom prst="rect">
            <a:avLst/>
          </a:prstGeom>
          <a:noFill/>
        </p:spPr>
        <p:txBody>
          <a:bodyPr wrap="square" rtlCol="1">
            <a:spAutoFit/>
          </a:bodyPr>
          <a:lstStyle/>
          <a:p>
            <a:pPr algn="ctr"/>
            <a:endParaRPr lang="he-IL" sz="800" b="1" dirty="0" smtClean="0"/>
          </a:p>
          <a:p>
            <a:pPr algn="ctr"/>
            <a:endParaRPr lang="he-IL" b="1" dirty="0" smtClean="0"/>
          </a:p>
          <a:p>
            <a:pPr algn="ctr"/>
            <a:endParaRPr lang="he-IL" b="1" dirty="0"/>
          </a:p>
          <a:p>
            <a:pPr algn="ctr"/>
            <a:endParaRPr lang="he-IL" b="1" dirty="0" smtClean="0"/>
          </a:p>
          <a:p>
            <a:pPr algn="ctr"/>
            <a:endParaRPr lang="he-IL" b="1" dirty="0"/>
          </a:p>
          <a:p>
            <a:pPr algn="ctr"/>
            <a:r>
              <a:rPr lang="he-IL" b="1" dirty="0" smtClean="0"/>
              <a:t>בית החולים היהודי </a:t>
            </a:r>
            <a:r>
              <a:rPr lang="he-IL" b="1" dirty="0" err="1" smtClean="0"/>
              <a:t>בקאליש</a:t>
            </a:r>
            <a:r>
              <a:rPr lang="he-IL" b="1" dirty="0" smtClean="0"/>
              <a:t> החליף לבסוף, את התאחדות הצדקה "ביקור חולים" שפעלה </a:t>
            </a:r>
            <a:r>
              <a:rPr lang="he-IL" b="1" dirty="0"/>
              <a:t>ממחצית המאה </a:t>
            </a:r>
            <a:r>
              <a:rPr lang="he-IL" b="1" dirty="0" smtClean="0"/>
              <a:t>ה - 18  </a:t>
            </a:r>
            <a:endParaRPr lang="he-IL" b="1" dirty="0"/>
          </a:p>
          <a:p>
            <a:pPr algn="ctr"/>
            <a:r>
              <a:rPr lang="he-IL" b="1" dirty="0" smtClean="0"/>
              <a:t>בבתים ובבית מחסה.</a:t>
            </a:r>
          </a:p>
          <a:p>
            <a:pPr algn="ctr"/>
            <a:r>
              <a:rPr lang="he-IL" b="1" dirty="0" smtClean="0"/>
              <a:t>הוקם ב - 1.1.1836 </a:t>
            </a:r>
          </a:p>
          <a:p>
            <a:pPr algn="ctr"/>
            <a:r>
              <a:rPr lang="he-IL" b="1" dirty="0" smtClean="0"/>
              <a:t>(לאחר </a:t>
            </a:r>
            <a:r>
              <a:rPr lang="he-IL" b="1" dirty="0"/>
              <a:t>התנגדות </a:t>
            </a:r>
            <a:r>
              <a:rPr lang="he-IL" b="1" dirty="0" smtClean="0"/>
              <a:t>השמרנים - חברת "ביקור חולים" בקהילה) בהשתדלות נמרצת של </a:t>
            </a:r>
            <a:r>
              <a:rPr lang="he-IL" b="1" dirty="0" smtClean="0">
                <a:solidFill>
                  <a:schemeClr val="accent6">
                    <a:lumMod val="50000"/>
                  </a:schemeClr>
                </a:solidFill>
              </a:rPr>
              <a:t>ד"ר מיכאל מורגנשטרן,</a:t>
            </a:r>
            <a:r>
              <a:rPr lang="he-IL" b="1" dirty="0" smtClean="0"/>
              <a:t> רופא מחוז </a:t>
            </a:r>
            <a:r>
              <a:rPr lang="he-IL" b="1" dirty="0" err="1" smtClean="0"/>
              <a:t>קאליש</a:t>
            </a:r>
            <a:r>
              <a:rPr lang="he-IL" b="1" dirty="0" smtClean="0"/>
              <a:t>, שקבל תפקיד של מנהלו. הוקמה </a:t>
            </a:r>
            <a:r>
              <a:rPr lang="he-IL" b="1" dirty="0"/>
              <a:t>ועדת </a:t>
            </a:r>
            <a:r>
              <a:rPr lang="he-IL" b="1" dirty="0" smtClean="0"/>
              <a:t>ניהול ביה"ח.  מגרש ובנין בפינת רח</a:t>
            </a:r>
            <a:r>
              <a:rPr lang="he-IL" b="1" dirty="0"/>
              <a:t>' </a:t>
            </a:r>
            <a:r>
              <a:rPr lang="he-IL" b="1" dirty="0" err="1"/>
              <a:t>נדבודנה</a:t>
            </a:r>
            <a:endParaRPr lang="he-IL" b="1" dirty="0" smtClean="0"/>
          </a:p>
          <a:p>
            <a:pPr algn="ctr"/>
            <a:r>
              <a:rPr lang="he-IL" b="1" dirty="0" err="1" smtClean="0"/>
              <a:t>ופיסקוז'בסקה</a:t>
            </a:r>
            <a:r>
              <a:rPr lang="he-IL" b="1" dirty="0" smtClean="0"/>
              <a:t> נרכש </a:t>
            </a:r>
            <a:r>
              <a:rPr lang="he-IL" b="1" dirty="0"/>
              <a:t>ונרשם בטאבו לביה"ח. </a:t>
            </a:r>
            <a:r>
              <a:rPr lang="he-IL" b="1" dirty="0" smtClean="0"/>
              <a:t>השכנוע נעשה עקב בעיית אי יכולת ריפוי חולי עגבת בקהילה. </a:t>
            </a:r>
            <a:endParaRPr lang="he-IL" dirty="0"/>
          </a:p>
          <a:p>
            <a:endParaRPr lang="he-IL" dirty="0" smtClean="0"/>
          </a:p>
          <a:p>
            <a:endParaRPr lang="he-IL" dirty="0"/>
          </a:p>
          <a:p>
            <a:endParaRPr lang="he-IL" dirty="0" smtClean="0"/>
          </a:p>
          <a:p>
            <a:endParaRPr lang="he-IL" dirty="0"/>
          </a:p>
          <a:p>
            <a:endParaRPr lang="he-IL" dirty="0" smtClean="0"/>
          </a:p>
          <a:p>
            <a:endParaRPr lang="he-IL" dirty="0"/>
          </a:p>
        </p:txBody>
      </p:sp>
      <p:sp>
        <p:nvSpPr>
          <p:cNvPr id="8" name="TextBox 7"/>
          <p:cNvSpPr txBox="1"/>
          <p:nvPr/>
        </p:nvSpPr>
        <p:spPr>
          <a:xfrm>
            <a:off x="69811" y="5877272"/>
            <a:ext cx="6302389" cy="707886"/>
          </a:xfrm>
          <a:prstGeom prst="rect">
            <a:avLst/>
          </a:prstGeom>
          <a:noFill/>
        </p:spPr>
        <p:txBody>
          <a:bodyPr wrap="square" rtlCol="1">
            <a:spAutoFit/>
          </a:bodyPr>
          <a:lstStyle/>
          <a:p>
            <a:pPr algn="ctr"/>
            <a:r>
              <a:rPr lang="he-IL" sz="2000" b="1" dirty="0" smtClean="0">
                <a:solidFill>
                  <a:schemeClr val="accent4"/>
                </a:solidFill>
              </a:rPr>
              <a:t> מראה </a:t>
            </a:r>
            <a:r>
              <a:rPr lang="he-IL" sz="2000" b="1" dirty="0">
                <a:solidFill>
                  <a:schemeClr val="accent4"/>
                </a:solidFill>
              </a:rPr>
              <a:t>חלק מהרובע היהודי </a:t>
            </a:r>
            <a:r>
              <a:rPr lang="he-IL" sz="2000" b="1" dirty="0" smtClean="0">
                <a:solidFill>
                  <a:schemeClr val="accent4"/>
                </a:solidFill>
              </a:rPr>
              <a:t>בעיר בסביבת בית החולים לפני </a:t>
            </a:r>
            <a:r>
              <a:rPr lang="he-IL" sz="2000" b="1" dirty="0">
                <a:solidFill>
                  <a:schemeClr val="accent4"/>
                </a:solidFill>
              </a:rPr>
              <a:t>כיסוי תעלת </a:t>
            </a:r>
            <a:r>
              <a:rPr lang="he-IL" sz="2000" b="1" dirty="0" err="1" smtClean="0">
                <a:solidFill>
                  <a:schemeClr val="accent4"/>
                </a:solidFill>
              </a:rPr>
              <a:t>הבאבינה</a:t>
            </a:r>
            <a:r>
              <a:rPr lang="he-IL" sz="2000" b="1" dirty="0">
                <a:solidFill>
                  <a:schemeClr val="accent4"/>
                </a:solidFill>
              </a:rPr>
              <a:t> </a:t>
            </a:r>
            <a:r>
              <a:rPr lang="he-IL" sz="2000" b="1" dirty="0" smtClean="0">
                <a:solidFill>
                  <a:schemeClr val="accent4"/>
                </a:solidFill>
              </a:rPr>
              <a:t>ע"י </a:t>
            </a:r>
            <a:r>
              <a:rPr lang="he-IL" sz="2000" b="1" dirty="0">
                <a:solidFill>
                  <a:schemeClr val="accent4"/>
                </a:solidFill>
              </a:rPr>
              <a:t>הגרמנים בעפר ובספרים</a:t>
            </a:r>
            <a:endParaRPr lang="en-US" sz="2000" b="1" dirty="0">
              <a:solidFill>
                <a:schemeClr val="accent4"/>
              </a:solidFill>
            </a:endParaRPr>
          </a:p>
        </p:txBody>
      </p:sp>
    </p:spTree>
    <p:extLst>
      <p:ext uri="{BB962C8B-B14F-4D97-AF65-F5344CB8AC3E}">
        <p14:creationId xmlns:p14="http://schemas.microsoft.com/office/powerpoint/2010/main" val="217460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endParaRPr lang="he-IL"/>
          </a:p>
        </p:txBody>
      </p:sp>
      <p:sp>
        <p:nvSpPr>
          <p:cNvPr id="6" name="מציין מיקום תוכן 5"/>
          <p:cNvSpPr>
            <a:spLocks noGrp="1"/>
          </p:cNvSpPr>
          <p:nvPr>
            <p:ph sz="half" idx="1"/>
          </p:nvPr>
        </p:nvSpPr>
        <p:spPr/>
        <p:txBody>
          <a:bodyPr/>
          <a:lstStyle/>
          <a:p>
            <a:endParaRPr lang="he-IL"/>
          </a:p>
        </p:txBody>
      </p:sp>
      <p:sp>
        <p:nvSpPr>
          <p:cNvPr id="7" name="מציין מיקום תוכן 6"/>
          <p:cNvSpPr>
            <a:spLocks noGrp="1"/>
          </p:cNvSpPr>
          <p:nvPr>
            <p:ph sz="half" idx="2"/>
          </p:nvPr>
        </p:nvSpPr>
        <p:spPr/>
        <p:txBody>
          <a:bodyPr/>
          <a:lstStyle/>
          <a:p>
            <a:endParaRPr lang="he-I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5386"/>
            <a:ext cx="889248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7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06090"/>
          </a:xfrm>
        </p:spPr>
        <p:txBody>
          <a:bodyPr>
            <a:normAutofit/>
          </a:bodyPr>
          <a:lstStyle/>
          <a:p>
            <a:r>
              <a:rPr lang="he-IL" sz="2800" b="1" dirty="0" smtClean="0">
                <a:solidFill>
                  <a:schemeClr val="accent2"/>
                </a:solidFill>
                <a:cs typeface="+mn-cs"/>
              </a:rPr>
              <a:t>שרטוט חזית בית החולים היהודי </a:t>
            </a:r>
            <a:r>
              <a:rPr lang="he-IL" sz="2800" b="1" dirty="0" err="1" smtClean="0">
                <a:solidFill>
                  <a:schemeClr val="accent2"/>
                </a:solidFill>
                <a:cs typeface="+mn-cs"/>
              </a:rPr>
              <a:t>בקאליש</a:t>
            </a:r>
            <a:r>
              <a:rPr lang="he-IL" sz="2800" b="1" dirty="0" smtClean="0">
                <a:solidFill>
                  <a:schemeClr val="accent2"/>
                </a:solidFill>
                <a:cs typeface="+mn-cs"/>
              </a:rPr>
              <a:t> </a:t>
            </a:r>
            <a:endParaRPr lang="he-IL" sz="2800" b="1" dirty="0">
              <a:solidFill>
                <a:schemeClr val="accent2"/>
              </a:solidFill>
              <a:cs typeface="+mn-cs"/>
            </a:endParaRPr>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387" y="1628800"/>
            <a:ext cx="7821463" cy="4525963"/>
          </a:xfrm>
        </p:spPr>
      </p:pic>
      <p:sp>
        <p:nvSpPr>
          <p:cNvPr id="3" name="TextBox 2"/>
          <p:cNvSpPr txBox="1"/>
          <p:nvPr/>
        </p:nvSpPr>
        <p:spPr>
          <a:xfrm>
            <a:off x="611561" y="1084094"/>
            <a:ext cx="8105610" cy="461665"/>
          </a:xfrm>
          <a:prstGeom prst="rect">
            <a:avLst/>
          </a:prstGeom>
          <a:noFill/>
        </p:spPr>
        <p:txBody>
          <a:bodyPr wrap="square" rtlCol="1">
            <a:spAutoFit/>
          </a:bodyPr>
          <a:lstStyle/>
          <a:p>
            <a:r>
              <a:rPr lang="he-IL" sz="2400" b="1" dirty="0" smtClean="0">
                <a:solidFill>
                  <a:schemeClr val="accent4"/>
                </a:solidFill>
              </a:rPr>
              <a:t>הבניין הישן - משמאל (1836</a:t>
            </a:r>
            <a:r>
              <a:rPr lang="he-IL" sz="2400" b="1" dirty="0">
                <a:solidFill>
                  <a:schemeClr val="accent4"/>
                </a:solidFill>
              </a:rPr>
              <a:t>) </a:t>
            </a:r>
            <a:r>
              <a:rPr lang="he-IL" sz="2400" b="1" dirty="0" smtClean="0">
                <a:solidFill>
                  <a:schemeClr val="accent4"/>
                </a:solidFill>
              </a:rPr>
              <a:t>השלמת הבניין - מימין  </a:t>
            </a:r>
            <a:r>
              <a:rPr lang="he-IL" sz="2400" b="1" dirty="0">
                <a:solidFill>
                  <a:schemeClr val="accent4"/>
                </a:solidFill>
              </a:rPr>
              <a:t>(1902)</a:t>
            </a:r>
          </a:p>
        </p:txBody>
      </p:sp>
    </p:spTree>
    <p:extLst>
      <p:ext uri="{BB962C8B-B14F-4D97-AF65-F5344CB8AC3E}">
        <p14:creationId xmlns:p14="http://schemas.microsoft.com/office/powerpoint/2010/main" val="3371739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74638"/>
            <a:ext cx="7848872" cy="706090"/>
          </a:xfrm>
        </p:spPr>
        <p:txBody>
          <a:bodyPr>
            <a:normAutofit/>
          </a:bodyPr>
          <a:lstStyle/>
          <a:p>
            <a:r>
              <a:rPr lang="he-IL" sz="3200" dirty="0" smtClean="0">
                <a:solidFill>
                  <a:srgbClr val="FF0000"/>
                </a:solidFill>
                <a:cs typeface="+mn-cs"/>
              </a:rPr>
              <a:t>בית החולים היהודי </a:t>
            </a:r>
            <a:r>
              <a:rPr lang="he-IL" sz="3200" dirty="0" err="1" smtClean="0">
                <a:solidFill>
                  <a:srgbClr val="FF0000"/>
                </a:solidFill>
                <a:cs typeface="+mn-cs"/>
              </a:rPr>
              <a:t>בקאליש</a:t>
            </a:r>
            <a:r>
              <a:rPr lang="he-IL" sz="3200" dirty="0" smtClean="0">
                <a:solidFill>
                  <a:srgbClr val="FF0000"/>
                </a:solidFill>
                <a:cs typeface="+mn-cs"/>
              </a:rPr>
              <a:t> לפני ספטמבר 1939</a:t>
            </a:r>
            <a:endParaRPr lang="he-IL" sz="3200" dirty="0">
              <a:solidFill>
                <a:srgbClr val="FF0000"/>
              </a:solidFill>
              <a:cs typeface="+mn-cs"/>
            </a:endParaRPr>
          </a:p>
        </p:txBody>
      </p:sp>
      <p:sp>
        <p:nvSpPr>
          <p:cNvPr id="3" name="מציין מיקום תוכן 2"/>
          <p:cNvSpPr>
            <a:spLocks noGrp="1"/>
          </p:cNvSpPr>
          <p:nvPr>
            <p:ph idx="1"/>
          </p:nvPr>
        </p:nvSpPr>
        <p:spPr>
          <a:xfrm>
            <a:off x="395536" y="1052736"/>
            <a:ext cx="8136904" cy="5616624"/>
          </a:xfrm>
        </p:spPr>
        <p:txBody>
          <a:bodyPr>
            <a:noAutofit/>
          </a:bodyPr>
          <a:lstStyle/>
          <a:p>
            <a:pPr marL="0" indent="0">
              <a:buNone/>
            </a:pPr>
            <a:r>
              <a:rPr lang="he-IL" sz="2400" b="1" u="sng" dirty="0">
                <a:solidFill>
                  <a:srgbClr val="7030A0"/>
                </a:solidFill>
              </a:rPr>
              <a:t>מ</a:t>
            </a:r>
            <a:r>
              <a:rPr lang="he-IL" sz="2400" b="1" u="sng" dirty="0" smtClean="0">
                <a:solidFill>
                  <a:srgbClr val="7030A0"/>
                </a:solidFill>
              </a:rPr>
              <a:t>חלקות לפני ואחרי פיצול 1929</a:t>
            </a:r>
            <a:r>
              <a:rPr lang="he-IL" sz="2400" dirty="0" smtClean="0">
                <a:solidFill>
                  <a:srgbClr val="7030A0"/>
                </a:solidFill>
              </a:rPr>
              <a:t> - </a:t>
            </a:r>
            <a:r>
              <a:rPr lang="he-IL" sz="2400" dirty="0" smtClean="0">
                <a:solidFill>
                  <a:srgbClr val="C00000"/>
                </a:solidFill>
              </a:rPr>
              <a:t>השתנו לפי התמחויות הרופאים</a:t>
            </a:r>
            <a:r>
              <a:rPr lang="he-IL" sz="2400" dirty="0" smtClean="0"/>
              <a:t>:</a:t>
            </a:r>
          </a:p>
          <a:p>
            <a:pPr marL="0" indent="0" algn="ctr">
              <a:buNone/>
            </a:pPr>
            <a:r>
              <a:rPr lang="he-IL" sz="2400" dirty="0" smtClean="0"/>
              <a:t>מחלות מדבקות, עור ומין, כירורגיה, פנימית, גניקולוגיה, פסיכיאטריה, סיעוד</a:t>
            </a:r>
          </a:p>
          <a:p>
            <a:pPr marL="0" indent="0">
              <a:buNone/>
            </a:pPr>
            <a:r>
              <a:rPr lang="he-IL" sz="2400" dirty="0" smtClean="0"/>
              <a:t>בשנת 1929 הועברה מח' כירורגיה לבי"ח 'השילוש הקדוש' ומח' עור</a:t>
            </a:r>
          </a:p>
          <a:p>
            <a:pPr marL="0" indent="0">
              <a:buNone/>
            </a:pPr>
            <a:r>
              <a:rPr lang="he-IL" sz="2400" dirty="0" smtClean="0"/>
              <a:t>ומין הועברה משם ואוחדה עם זו שבביה"ח היהודי.</a:t>
            </a:r>
          </a:p>
          <a:p>
            <a:pPr marL="0" indent="0">
              <a:buNone/>
            </a:pPr>
            <a:r>
              <a:rPr lang="he-IL" sz="2400" dirty="0" smtClean="0"/>
              <a:t>בשנת 1936 הוקם בי"ח עירוני ראשי גדול </a:t>
            </a:r>
            <a:r>
              <a:rPr lang="he-IL" sz="2400" dirty="0" err="1" smtClean="0"/>
              <a:t>בקאליש</a:t>
            </a:r>
            <a:r>
              <a:rPr lang="he-IL" sz="2400" dirty="0" smtClean="0"/>
              <a:t>, ונותר ביה"ח היהודי עם כל מחלקותיו עד לפרוץ המלחמה.</a:t>
            </a:r>
          </a:p>
          <a:p>
            <a:pPr marL="0" indent="0">
              <a:buNone/>
            </a:pPr>
            <a:r>
              <a:rPr lang="he-IL" sz="2400" b="1" u="sng" dirty="0" smtClean="0">
                <a:solidFill>
                  <a:srgbClr val="7030A0"/>
                </a:solidFill>
              </a:rPr>
              <a:t>הפונקציות בבית החולים</a:t>
            </a:r>
            <a:r>
              <a:rPr lang="he-IL" sz="2400" dirty="0" smtClean="0"/>
              <a:t>:</a:t>
            </a:r>
          </a:p>
          <a:p>
            <a:pPr marL="0" indent="0">
              <a:buNone/>
            </a:pPr>
            <a:r>
              <a:rPr lang="he-IL" sz="2400" dirty="0" smtClean="0"/>
              <a:t>אולם ניתוחים, חדר כירורגיה, אולמות למחלקות וביניהן לנכים חולים, לזקנים סיעודיים, לחולים במחלות מדבקות, חדרי לידה ויולדות, חדרים לחולי מין נשים וגברים, בית מרקחת, בית כנסת, חדר ישיבות, בית כנסת, מטבח, בית מרחץ מוסק קיטור, ביתן נפטרים, מכבסה ודירת המנהלן. שטח המקווה העירוני נגרע משטח ההקדש של ביה"ח</a:t>
            </a:r>
            <a:endParaRPr lang="he-IL" sz="2400" dirty="0"/>
          </a:p>
        </p:txBody>
      </p:sp>
    </p:spTree>
    <p:extLst>
      <p:ext uri="{BB962C8B-B14F-4D97-AF65-F5344CB8AC3E}">
        <p14:creationId xmlns:p14="http://schemas.microsoft.com/office/powerpoint/2010/main" val="50550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a:bodyPr>
          <a:lstStyle/>
          <a:p>
            <a:r>
              <a:rPr lang="he-IL" sz="3600" b="1" dirty="0" err="1" smtClean="0">
                <a:solidFill>
                  <a:srgbClr val="FF0000"/>
                </a:solidFill>
                <a:cs typeface="+mn-cs"/>
              </a:rPr>
              <a:t>גיהנום</a:t>
            </a:r>
            <a:r>
              <a:rPr lang="he-IL" sz="3600" b="1" dirty="0" smtClean="0">
                <a:solidFill>
                  <a:srgbClr val="FF0000"/>
                </a:solidFill>
                <a:cs typeface="+mn-cs"/>
              </a:rPr>
              <a:t> היהודים </a:t>
            </a:r>
            <a:r>
              <a:rPr lang="he-IL" sz="3600" b="1" dirty="0" err="1" smtClean="0">
                <a:solidFill>
                  <a:srgbClr val="FF0000"/>
                </a:solidFill>
                <a:cs typeface="+mn-cs"/>
              </a:rPr>
              <a:t>בקאליש</a:t>
            </a:r>
            <a:endParaRPr lang="he-IL" sz="3600" b="1" dirty="0">
              <a:solidFill>
                <a:srgbClr val="FF0000"/>
              </a:solidFill>
              <a:cs typeface="+mn-cs"/>
            </a:endParaRPr>
          </a:p>
        </p:txBody>
      </p:sp>
      <p:sp>
        <p:nvSpPr>
          <p:cNvPr id="4" name="מציין מיקום תוכן 3"/>
          <p:cNvSpPr>
            <a:spLocks noGrp="1"/>
          </p:cNvSpPr>
          <p:nvPr>
            <p:ph sz="half" idx="2"/>
          </p:nvPr>
        </p:nvSpPr>
        <p:spPr>
          <a:xfrm>
            <a:off x="3275856" y="1052736"/>
            <a:ext cx="5688632" cy="5516038"/>
          </a:xfrm>
        </p:spPr>
        <p:txBody>
          <a:bodyPr>
            <a:normAutofit/>
          </a:bodyPr>
          <a:lstStyle/>
          <a:p>
            <a:pPr marL="0" indent="0">
              <a:buNone/>
            </a:pPr>
            <a:r>
              <a:rPr lang="he-IL" sz="2000" b="1" dirty="0" smtClean="0"/>
              <a:t># ב-4 </a:t>
            </a:r>
            <a:r>
              <a:rPr lang="he-IL" sz="2000" b="1" dirty="0"/>
              <a:t>בספט' </a:t>
            </a:r>
            <a:r>
              <a:rPr lang="he-IL" sz="2000" b="1" dirty="0" smtClean="0"/>
              <a:t>39 </a:t>
            </a:r>
            <a:r>
              <a:rPr lang="he-IL" sz="2000" b="1" dirty="0" err="1"/>
              <a:t>קאליש</a:t>
            </a:r>
            <a:r>
              <a:rPr lang="he-IL" sz="2000" b="1" dirty="0"/>
              <a:t> </a:t>
            </a:r>
            <a:r>
              <a:rPr lang="he-IL" sz="2000" b="1" dirty="0" smtClean="0"/>
              <a:t>נכבשה, סופחה </a:t>
            </a:r>
            <a:r>
              <a:rPr lang="he-IL" sz="2000" b="1" dirty="0"/>
              <a:t>לרייך </a:t>
            </a:r>
            <a:r>
              <a:rPr lang="he-IL" sz="2000" b="1" dirty="0" smtClean="0"/>
              <a:t>הגרמני </a:t>
            </a:r>
            <a:r>
              <a:rPr lang="he-IL" sz="2000" b="1" dirty="0"/>
              <a:t>והוכרזה "נקיה מיהודים" עד </a:t>
            </a:r>
            <a:r>
              <a:rPr lang="he-IL" sz="2000" b="1" dirty="0" smtClean="0"/>
              <a:t>פברואר 1940.</a:t>
            </a:r>
          </a:p>
          <a:p>
            <a:pPr marL="0" indent="0">
              <a:buNone/>
            </a:pPr>
            <a:r>
              <a:rPr lang="he-IL" sz="2000" b="1" dirty="0" smtClean="0"/>
              <a:t># אוקט' 39 הקמת מועצת זקנים בת 25 איש הפנתה מדי יום כ – 200 יהודים לעבודות כפיה ציבוריות.</a:t>
            </a:r>
          </a:p>
          <a:p>
            <a:pPr marL="0" indent="0">
              <a:buNone/>
            </a:pPr>
            <a:r>
              <a:rPr lang="he-IL" sz="2000" b="1" dirty="0" smtClean="0"/>
              <a:t># באוקט' 39 תחילת הגירושים ההמוניים, ריכוז בשוק</a:t>
            </a:r>
          </a:p>
          <a:p>
            <a:pPr marL="0" indent="0">
              <a:buNone/>
            </a:pPr>
            <a:r>
              <a:rPr lang="he-IL" sz="2000" b="1" dirty="0" smtClean="0"/>
              <a:t>האחים </a:t>
            </a:r>
            <a:r>
              <a:rPr lang="he-IL" sz="2000" b="1" dirty="0" err="1" smtClean="0"/>
              <a:t>שראייר</a:t>
            </a:r>
            <a:r>
              <a:rPr lang="he-IL" sz="2000" b="1" dirty="0" smtClean="0"/>
              <a:t> בתנאי רעב וחוסר סניטציה.</a:t>
            </a:r>
          </a:p>
          <a:p>
            <a:pPr marL="0" indent="0">
              <a:buNone/>
            </a:pPr>
            <a:r>
              <a:rPr lang="he-IL" sz="2000" b="1" dirty="0" smtClean="0"/>
              <a:t># 2-14 בדצמבר 10 משלוחי גירוש מהריכוז ליעדים שונים </a:t>
            </a:r>
            <a:r>
              <a:rPr lang="he-IL" sz="2000" b="1" dirty="0" err="1" smtClean="0"/>
              <a:t>בגנרלגוברנמנט</a:t>
            </a:r>
            <a:r>
              <a:rPr lang="he-IL" sz="2000" b="1" dirty="0" smtClean="0"/>
              <a:t> של 15862 איש בקרונות בקר, אחרי שוד כל רכושם, כספם ותכשיטיהם. נכללו במשלוחים גם זקנים מבית האבות וחולים מביה"ח.</a:t>
            </a:r>
          </a:p>
          <a:p>
            <a:pPr marL="0" indent="0">
              <a:buNone/>
            </a:pPr>
            <a:r>
              <a:rPr lang="he-IL" sz="2000" b="1" dirty="0" smtClean="0"/>
              <a:t># באביב 1940 הועברו כ-612 יהודים לשלושה בניינים ברחוב </a:t>
            </a:r>
            <a:r>
              <a:rPr lang="en-US" sz="2000" b="1" dirty="0" smtClean="0"/>
              <a:t>POW</a:t>
            </a:r>
            <a:r>
              <a:rPr lang="he-IL" sz="2000" b="1" dirty="0" smtClean="0"/>
              <a:t> (נובה</a:t>
            </a:r>
            <a:r>
              <a:rPr lang="en-US" sz="2000" b="1" dirty="0" smtClean="0"/>
              <a:t>/</a:t>
            </a:r>
            <a:r>
              <a:rPr lang="he-IL" sz="2000" b="1" dirty="0" err="1" smtClean="0"/>
              <a:t>זלוטה</a:t>
            </a:r>
            <a:r>
              <a:rPr lang="he-IL" sz="2000" b="1" dirty="0" smtClean="0"/>
              <a:t>) לגטו "פתוח". הם הועסקו בבתי מלאכה ובעבודות ציבוריות.</a:t>
            </a:r>
          </a:p>
          <a:p>
            <a:pPr marL="0" indent="0">
              <a:buNone/>
            </a:pPr>
            <a:r>
              <a:rPr lang="he-IL" sz="2000" b="1" dirty="0" smtClean="0"/>
              <a:t># ביולי 1940 החלטה לחסל את שארית היהודים </a:t>
            </a:r>
            <a:r>
              <a:rPr lang="he-IL" sz="2000" b="1" dirty="0" err="1" smtClean="0"/>
              <a:t>בקאליש</a:t>
            </a:r>
            <a:r>
              <a:rPr lang="he-IL" sz="2000" b="1" dirty="0" smtClean="0"/>
              <a:t> בכלל זה מבית הזקנים (נכים וחולים כרוניים) ומבית החולים. </a:t>
            </a:r>
            <a:r>
              <a:rPr lang="he-IL" sz="2000" b="1" u="sng" dirty="0" smtClean="0">
                <a:solidFill>
                  <a:schemeClr val="accent5">
                    <a:lumMod val="75000"/>
                  </a:schemeClr>
                </a:solidFill>
              </a:rPr>
              <a:t>החיסול יתבצע בתוך ה-"</a:t>
            </a:r>
            <a:r>
              <a:rPr lang="he-IL" sz="2000" b="1" u="sng" smtClean="0">
                <a:solidFill>
                  <a:schemeClr val="accent5">
                    <a:lumMod val="75000"/>
                  </a:schemeClr>
                </a:solidFill>
              </a:rPr>
              <a:t>ורתגאו</a:t>
            </a:r>
            <a:r>
              <a:rPr lang="he-IL" sz="2000" b="1" u="sng" dirty="0" smtClean="0">
                <a:solidFill>
                  <a:schemeClr val="accent5">
                    <a:lumMod val="75000"/>
                  </a:schemeClr>
                </a:solidFill>
              </a:rPr>
              <a:t>" עצמו.</a:t>
            </a:r>
            <a:endParaRPr lang="he-IL" sz="2000" b="1" u="sng" dirty="0">
              <a:solidFill>
                <a:schemeClr val="accent5">
                  <a:lumMod val="75000"/>
                </a:schemeClr>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2979508" cy="212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70" y="3501008"/>
            <a:ext cx="2376264" cy="311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7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half" idx="1"/>
          </p:nvPr>
        </p:nvSpPr>
        <p:spPr/>
        <p:txBody>
          <a:bodyPr/>
          <a:lstStyle/>
          <a:p>
            <a:endParaRPr lang="he-IL"/>
          </a:p>
        </p:txBody>
      </p:sp>
      <p:sp>
        <p:nvSpPr>
          <p:cNvPr id="4" name="מציין מיקום תוכן 3"/>
          <p:cNvSpPr>
            <a:spLocks noGrp="1"/>
          </p:cNvSpPr>
          <p:nvPr>
            <p:ph sz="half" idx="2"/>
          </p:nvPr>
        </p:nvSpPr>
        <p:spPr/>
        <p:txBody>
          <a:bodyPr/>
          <a:lstStyle/>
          <a:p>
            <a:endParaRPr lang="he-I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65" y="0"/>
            <a:ext cx="9660565" cy="72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652120" y="274638"/>
            <a:ext cx="3034680" cy="634082"/>
          </a:xfrm>
        </p:spPr>
        <p:txBody>
          <a:bodyPr>
            <a:noAutofit/>
          </a:bodyPr>
          <a:lstStyle/>
          <a:p>
            <a:r>
              <a:rPr lang="he-IL" sz="2800" b="1" dirty="0" smtClean="0">
                <a:solidFill>
                  <a:schemeClr val="accent2"/>
                </a:solidFill>
                <a:cs typeface="+mn-cs"/>
              </a:rPr>
              <a:t>בית החולים -</a:t>
            </a:r>
            <a:br>
              <a:rPr lang="he-IL" sz="2800" b="1" dirty="0" smtClean="0">
                <a:solidFill>
                  <a:schemeClr val="accent2"/>
                </a:solidFill>
                <a:cs typeface="+mn-cs"/>
              </a:rPr>
            </a:br>
            <a:r>
              <a:rPr lang="he-IL" sz="2800" b="1" dirty="0" smtClean="0">
                <a:solidFill>
                  <a:schemeClr val="accent2"/>
                </a:solidFill>
                <a:cs typeface="+mn-cs"/>
              </a:rPr>
              <a:t>מבנים חיצוניים</a:t>
            </a:r>
            <a:endParaRPr lang="he-IL" sz="2800" b="1" dirty="0">
              <a:solidFill>
                <a:schemeClr val="accent2"/>
              </a:solidFill>
              <a:cs typeface="+mn-cs"/>
            </a:endParaRPr>
          </a:p>
        </p:txBody>
      </p:sp>
      <p:pic>
        <p:nvPicPr>
          <p:cNvPr id="1026" name="Picture 2" descr="C:\Documents and Settings\Komam\Desktop\Kalisz old\ochronka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3127593"/>
            <a:ext cx="2924105" cy="35730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Komam\Desktop\Kalisz old\18119498_1114917725318368_5461891092280473339_n.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52636"/>
            <a:ext cx="5508612" cy="3672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Komam\My Documents\My Albums\KALISZ\Demolition of Kalisz Jews\myk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971736"/>
            <a:ext cx="3980797" cy="26976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52675" y="4293096"/>
            <a:ext cx="1471453" cy="830997"/>
          </a:xfrm>
          <a:prstGeom prst="rect">
            <a:avLst/>
          </a:prstGeom>
          <a:noFill/>
        </p:spPr>
        <p:txBody>
          <a:bodyPr wrap="square" rtlCol="1">
            <a:spAutoFit/>
          </a:bodyPr>
          <a:lstStyle/>
          <a:p>
            <a:r>
              <a:rPr lang="he-IL" sz="2400" b="1" dirty="0" smtClean="0"/>
              <a:t>&lt; בית           המחסה</a:t>
            </a:r>
            <a:endParaRPr lang="he-IL" sz="2400" b="1" dirty="0"/>
          </a:p>
        </p:txBody>
      </p:sp>
      <p:sp>
        <p:nvSpPr>
          <p:cNvPr id="9" name="TextBox 8"/>
          <p:cNvSpPr txBox="1"/>
          <p:nvPr/>
        </p:nvSpPr>
        <p:spPr>
          <a:xfrm>
            <a:off x="4466090" y="5733256"/>
            <a:ext cx="1298753" cy="461665"/>
          </a:xfrm>
          <a:prstGeom prst="rect">
            <a:avLst/>
          </a:prstGeom>
          <a:noFill/>
        </p:spPr>
        <p:txBody>
          <a:bodyPr wrap="none" rtlCol="1">
            <a:spAutoFit/>
          </a:bodyPr>
          <a:lstStyle/>
          <a:p>
            <a:r>
              <a:rPr lang="he-IL" sz="2400" b="1" dirty="0" smtClean="0"/>
              <a:t>המקווה</a:t>
            </a:r>
            <a:r>
              <a:rPr lang="he-IL" dirty="0" smtClean="0"/>
              <a:t> &gt;</a:t>
            </a:r>
            <a:endParaRPr lang="he-IL" dirty="0"/>
          </a:p>
        </p:txBody>
      </p:sp>
      <p:sp>
        <p:nvSpPr>
          <p:cNvPr id="10" name="TextBox 9"/>
          <p:cNvSpPr txBox="1"/>
          <p:nvPr/>
        </p:nvSpPr>
        <p:spPr>
          <a:xfrm>
            <a:off x="5940152" y="1988840"/>
            <a:ext cx="2128947" cy="830997"/>
          </a:xfrm>
          <a:prstGeom prst="rect">
            <a:avLst/>
          </a:prstGeom>
          <a:noFill/>
        </p:spPr>
        <p:txBody>
          <a:bodyPr wrap="square" rtlCol="1">
            <a:spAutoFit/>
          </a:bodyPr>
          <a:lstStyle/>
          <a:p>
            <a:pPr algn="ctr"/>
            <a:r>
              <a:rPr lang="he-IL" sz="2400" b="1" dirty="0" smtClean="0"/>
              <a:t>בניין </a:t>
            </a:r>
          </a:p>
          <a:p>
            <a:pPr algn="ctr"/>
            <a:r>
              <a:rPr lang="he-IL" sz="2400" b="1" dirty="0" smtClean="0"/>
              <a:t>תלמוד תורה  &gt;</a:t>
            </a:r>
            <a:endParaRPr lang="he-IL" sz="2400" b="1" dirty="0"/>
          </a:p>
        </p:txBody>
      </p:sp>
    </p:spTree>
    <p:extLst>
      <p:ext uri="{BB962C8B-B14F-4D97-AF65-F5344CB8AC3E}">
        <p14:creationId xmlns:p14="http://schemas.microsoft.com/office/powerpoint/2010/main" val="348204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sz="half" idx="1"/>
          </p:nvPr>
        </p:nvSpPr>
        <p:spPr/>
        <p:txBody>
          <a:bodyPr/>
          <a:lstStyle/>
          <a:p>
            <a:endParaRPr lang="he-IL"/>
          </a:p>
        </p:txBody>
      </p:sp>
      <p:sp>
        <p:nvSpPr>
          <p:cNvPr id="4" name="מציין מיקום תוכן 3"/>
          <p:cNvSpPr>
            <a:spLocks noGrp="1"/>
          </p:cNvSpPr>
          <p:nvPr>
            <p:ph sz="half" idx="2"/>
          </p:nvPr>
        </p:nvSpPr>
        <p:spPr/>
        <p:txBody>
          <a:bodyPr/>
          <a:lstStyle/>
          <a:p>
            <a:endParaRPr lang="he-I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2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805</Words>
  <Application>Microsoft Office PowerPoint</Application>
  <PresentationFormat>‫הצגה על המסך (4:3)</PresentationFormat>
  <Paragraphs>85</Paragraphs>
  <Slides>16</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של Office</vt:lpstr>
      <vt:lpstr>מצגת של PowerPoint</vt:lpstr>
      <vt:lpstr>בית החולים היהודי בקאליש 1837-1941</vt:lpstr>
      <vt:lpstr>מצגת של PowerPoint</vt:lpstr>
      <vt:lpstr>שרטוט חזית בית החולים היהודי בקאליש </vt:lpstr>
      <vt:lpstr>בית החולים היהודי בקאליש לפני ספטמבר 1939</vt:lpstr>
      <vt:lpstr>גיהנום היהודים בקאליש</vt:lpstr>
      <vt:lpstr>מצגת של PowerPoint</vt:lpstr>
      <vt:lpstr>בית החולים - מבנים חיצוניים</vt:lpstr>
      <vt:lpstr>מצגת של PowerPoint</vt:lpstr>
      <vt:lpstr>מצגת של PowerPoint</vt:lpstr>
      <vt:lpstr>מצגת של PowerPoint</vt:lpstr>
      <vt:lpstr>מפת אתרים יהודיים במרכז קאליש</vt:lpstr>
      <vt:lpstr>מצגת של PowerPoint</vt:lpstr>
      <vt:lpstr>מסמכים בחתימת הרופאה הראשית, ד"ר דבורה גרוס-שינאגל</vt:lpstr>
      <vt:lpstr>ד"ר דבורה גרוס-שינאגל (1908-1944) מנהלת מיתולוגית - בית החולים בגטו קאליש (1939-1941)</vt:lpstr>
      <vt:lpstr>תורמי מקורות נוספים למחקר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cp:lastModifiedBy>קומם</cp:lastModifiedBy>
  <cp:revision>108</cp:revision>
  <cp:lastPrinted>2018-05-14T16:57:26Z</cp:lastPrinted>
  <dcterms:modified xsi:type="dcterms:W3CDTF">2018-05-22T15:29:12Z</dcterms:modified>
</cp:coreProperties>
</file>